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sldIdLst>
    <p:sldId id="256" r:id="rId2"/>
    <p:sldId id="304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99" r:id="rId11"/>
    <p:sldId id="264" r:id="rId12"/>
    <p:sldId id="265" r:id="rId13"/>
    <p:sldId id="309" r:id="rId14"/>
    <p:sldId id="298" r:id="rId15"/>
    <p:sldId id="266" r:id="rId16"/>
    <p:sldId id="293" r:id="rId17"/>
    <p:sldId id="296" r:id="rId18"/>
    <p:sldId id="294" r:id="rId19"/>
    <p:sldId id="297" r:id="rId20"/>
    <p:sldId id="295" r:id="rId21"/>
    <p:sldId id="267" r:id="rId22"/>
    <p:sldId id="268" r:id="rId23"/>
    <p:sldId id="269" r:id="rId24"/>
    <p:sldId id="282" r:id="rId25"/>
    <p:sldId id="301" r:id="rId26"/>
    <p:sldId id="310" r:id="rId27"/>
    <p:sldId id="276" r:id="rId28"/>
    <p:sldId id="277" r:id="rId29"/>
    <p:sldId id="300" r:id="rId30"/>
    <p:sldId id="321" r:id="rId31"/>
    <p:sldId id="323" r:id="rId32"/>
    <p:sldId id="322" r:id="rId33"/>
    <p:sldId id="307" r:id="rId34"/>
    <p:sldId id="278" r:id="rId35"/>
    <p:sldId id="306" r:id="rId36"/>
    <p:sldId id="279" r:id="rId37"/>
    <p:sldId id="303" r:id="rId38"/>
    <p:sldId id="280" r:id="rId39"/>
    <p:sldId id="281" r:id="rId40"/>
    <p:sldId id="308" r:id="rId41"/>
    <p:sldId id="330" r:id="rId42"/>
    <p:sldId id="329" r:id="rId43"/>
    <p:sldId id="312" r:id="rId44"/>
    <p:sldId id="314" r:id="rId45"/>
    <p:sldId id="315" r:id="rId46"/>
    <p:sldId id="316" r:id="rId47"/>
    <p:sldId id="317" r:id="rId48"/>
    <p:sldId id="319" r:id="rId49"/>
    <p:sldId id="311" r:id="rId50"/>
    <p:sldId id="313" r:id="rId51"/>
    <p:sldId id="318" r:id="rId52"/>
    <p:sldId id="320" r:id="rId53"/>
    <p:sldId id="326" r:id="rId54"/>
    <p:sldId id="271" r:id="rId55"/>
    <p:sldId id="272" r:id="rId56"/>
    <p:sldId id="273" r:id="rId57"/>
    <p:sldId id="274" r:id="rId58"/>
    <p:sldId id="275" r:id="rId59"/>
    <p:sldId id="327" r:id="rId60"/>
    <p:sldId id="284" r:id="rId61"/>
    <p:sldId id="285" r:id="rId62"/>
    <p:sldId id="286" r:id="rId63"/>
    <p:sldId id="287" r:id="rId64"/>
    <p:sldId id="289" r:id="rId65"/>
    <p:sldId id="328" r:id="rId66"/>
    <p:sldId id="290" r:id="rId67"/>
    <p:sldId id="291" r:id="rId68"/>
    <p:sldId id="292" r:id="rId69"/>
    <p:sldId id="324" r:id="rId70"/>
    <p:sldId id="325" r:id="rId7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45E4AB9-1093-4D1E-9B46-E44567F5169F}">
          <p14:sldIdLst>
            <p14:sldId id="256"/>
            <p14:sldId id="304"/>
            <p14:sldId id="257"/>
            <p14:sldId id="259"/>
            <p14:sldId id="258"/>
            <p14:sldId id="260"/>
            <p14:sldId id="261"/>
            <p14:sldId id="262"/>
            <p14:sldId id="263"/>
            <p14:sldId id="299"/>
            <p14:sldId id="264"/>
            <p14:sldId id="265"/>
            <p14:sldId id="309"/>
            <p14:sldId id="298"/>
            <p14:sldId id="266"/>
            <p14:sldId id="293"/>
            <p14:sldId id="296"/>
            <p14:sldId id="294"/>
            <p14:sldId id="297"/>
            <p14:sldId id="295"/>
            <p14:sldId id="267"/>
            <p14:sldId id="268"/>
            <p14:sldId id="269"/>
            <p14:sldId id="282"/>
            <p14:sldId id="301"/>
          </p14:sldIdLst>
        </p14:section>
        <p14:section name="Sezione senza titolo" id="{4470F5A7-1FF2-4E7E-881B-5229CB1FE574}">
          <p14:sldIdLst>
            <p14:sldId id="310"/>
            <p14:sldId id="276"/>
            <p14:sldId id="277"/>
            <p14:sldId id="300"/>
            <p14:sldId id="321"/>
            <p14:sldId id="323"/>
            <p14:sldId id="322"/>
            <p14:sldId id="307"/>
            <p14:sldId id="278"/>
            <p14:sldId id="306"/>
            <p14:sldId id="279"/>
            <p14:sldId id="303"/>
            <p14:sldId id="280"/>
            <p14:sldId id="281"/>
            <p14:sldId id="308"/>
            <p14:sldId id="330"/>
            <p14:sldId id="329"/>
            <p14:sldId id="312"/>
            <p14:sldId id="314"/>
            <p14:sldId id="315"/>
            <p14:sldId id="316"/>
            <p14:sldId id="317"/>
            <p14:sldId id="319"/>
            <p14:sldId id="311"/>
            <p14:sldId id="313"/>
            <p14:sldId id="318"/>
            <p14:sldId id="320"/>
            <p14:sldId id="326"/>
            <p14:sldId id="271"/>
            <p14:sldId id="272"/>
            <p14:sldId id="273"/>
            <p14:sldId id="274"/>
            <p14:sldId id="275"/>
            <p14:sldId id="327"/>
            <p14:sldId id="284"/>
            <p14:sldId id="285"/>
            <p14:sldId id="286"/>
            <p14:sldId id="287"/>
            <p14:sldId id="289"/>
            <p14:sldId id="328"/>
            <p14:sldId id="290"/>
            <p14:sldId id="291"/>
            <p14:sldId id="292"/>
            <p14:sldId id="324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0FF"/>
    <a:srgbClr val="FF4F4F"/>
    <a:srgbClr val="89E0FF"/>
    <a:srgbClr val="FFFF53"/>
    <a:srgbClr val="57D3FF"/>
    <a:srgbClr val="2FC9FF"/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Astenuti 2018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53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2FC9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4F4F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CDX</c:v>
                </c:pt>
                <c:pt idx="1">
                  <c:v>M5S</c:v>
                </c:pt>
                <c:pt idx="2">
                  <c:v>CX</c:v>
                </c:pt>
                <c:pt idx="3">
                  <c:v>Altri</c:v>
                </c:pt>
                <c:pt idx="4">
                  <c:v>CSX</c:v>
                </c:pt>
                <c:pt idx="5">
                  <c:v>Astenuti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0.03</c:v>
                </c:pt>
                <c:pt idx="1">
                  <c:v>0.09</c:v>
                </c:pt>
                <c:pt idx="2">
                  <c:v>0.16</c:v>
                </c:pt>
                <c:pt idx="3">
                  <c:v>0.2</c:v>
                </c:pt>
                <c:pt idx="4">
                  <c:v>0.22</c:v>
                </c:pt>
                <c:pt idx="5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33376"/>
        <c:axId val="44143360"/>
      </c:barChart>
      <c:catAx>
        <c:axId val="44133376"/>
        <c:scaling>
          <c:orientation val="minMax"/>
        </c:scaling>
        <c:delete val="0"/>
        <c:axPos val="b"/>
        <c:majorTickMark val="out"/>
        <c:minorTickMark val="none"/>
        <c:tickLblPos val="nextTo"/>
        <c:crossAx val="44143360"/>
        <c:crosses val="autoZero"/>
        <c:auto val="1"/>
        <c:lblAlgn val="ctr"/>
        <c:lblOffset val="100"/>
        <c:noMultiLvlLbl val="0"/>
      </c:catAx>
      <c:valAx>
        <c:axId val="44143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13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90191773448471E-2"/>
          <c:y val="2.7454156745346618E-2"/>
          <c:w val="0.89184148369013827"/>
          <c:h val="0.87797733435023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Diocesi</c:v>
                </c:pt>
              </c:strCache>
            </c:strRef>
          </c:tx>
          <c:spPr>
            <a:solidFill>
              <a:srgbClr val="2FC9F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1.8188465971766047E-3"/>
                  <c:y val="-6.7931641229052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3"/>
                  <c:y val="-2.86458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196E-3"/>
                  <c:y val="-1.30208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098E-3"/>
                  <c:y val="-7.8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9050">
                <a:solidFill>
                  <a:srgbClr val="2FC9FF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M5S</c:v>
                </c:pt>
                <c:pt idx="1">
                  <c:v>CDX</c:v>
                </c:pt>
                <c:pt idx="2">
                  <c:v>CSX</c:v>
                </c:pt>
                <c:pt idx="3">
                  <c:v>SX</c:v>
                </c:pt>
                <c:pt idx="4">
                  <c:v>Altri</c:v>
                </c:pt>
              </c:strCache>
            </c:strRef>
          </c:cat>
          <c:val>
            <c:numRef>
              <c:f>Foglio1!$B$2:$B$6</c:f>
              <c:numCache>
                <c:formatCode>0.00%</c:formatCode>
                <c:ptCount val="5"/>
                <c:pt idx="0">
                  <c:v>0.53848270969162504</c:v>
                </c:pt>
                <c:pt idx="1">
                  <c:v>0.2811127692627613</c:v>
                </c:pt>
                <c:pt idx="2">
                  <c:v>0.13240510819439519</c:v>
                </c:pt>
                <c:pt idx="3">
                  <c:v>3.3799999999999997E-2</c:v>
                </c:pt>
                <c:pt idx="4">
                  <c:v>1.4200000000000001E-2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Zona I</c:v>
                </c:pt>
              </c:strCache>
            </c:strRef>
          </c:tx>
          <c:spPr>
            <a:solidFill>
              <a:srgbClr val="FF4F4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Foglio1!$A$2:$A$6</c:f>
              <c:strCache>
                <c:ptCount val="5"/>
                <c:pt idx="0">
                  <c:v>M5S</c:v>
                </c:pt>
                <c:pt idx="1">
                  <c:v>CDX</c:v>
                </c:pt>
                <c:pt idx="2">
                  <c:v>CSX</c:v>
                </c:pt>
                <c:pt idx="3">
                  <c:v>SX</c:v>
                </c:pt>
                <c:pt idx="4">
                  <c:v>Altri</c:v>
                </c:pt>
              </c:strCache>
            </c:strRef>
          </c:cat>
          <c:val>
            <c:numRef>
              <c:f>Foglio1!$C$2:$C$6</c:f>
              <c:numCache>
                <c:formatCode>0.00%</c:formatCode>
                <c:ptCount val="5"/>
                <c:pt idx="0">
                  <c:v>0.46305052051118079</c:v>
                </c:pt>
                <c:pt idx="1">
                  <c:v>0.33208927841320096</c:v>
                </c:pt>
                <c:pt idx="2">
                  <c:v>0.14375124492855421</c:v>
                </c:pt>
                <c:pt idx="3">
                  <c:v>4.1300000000000003E-2</c:v>
                </c:pt>
                <c:pt idx="4">
                  <c:v>1.9800000000000002E-2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Zona II</c:v>
                </c:pt>
              </c:strCache>
            </c:strRef>
          </c:tx>
          <c:spPr>
            <a:solidFill>
              <a:srgbClr val="FFFF5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Foglio1!$A$2:$A$6</c:f>
              <c:strCache>
                <c:ptCount val="5"/>
                <c:pt idx="0">
                  <c:v>M5S</c:v>
                </c:pt>
                <c:pt idx="1">
                  <c:v>CDX</c:v>
                </c:pt>
                <c:pt idx="2">
                  <c:v>CSX</c:v>
                </c:pt>
                <c:pt idx="3">
                  <c:v>SX</c:v>
                </c:pt>
                <c:pt idx="4">
                  <c:v>Altri</c:v>
                </c:pt>
              </c:strCache>
            </c:strRef>
          </c:cat>
          <c:val>
            <c:numRef>
              <c:f>Foglio1!$D$2:$D$6</c:f>
              <c:numCache>
                <c:formatCode>0.00%</c:formatCode>
                <c:ptCount val="5"/>
                <c:pt idx="0">
                  <c:v>0.61498676833731492</c:v>
                </c:pt>
                <c:pt idx="1">
                  <c:v>0.21074941885250517</c:v>
                </c:pt>
                <c:pt idx="2">
                  <c:v>0.13276706643179459</c:v>
                </c:pt>
                <c:pt idx="3">
                  <c:v>4.5499999999999999E-2</c:v>
                </c:pt>
                <c:pt idx="4">
                  <c:v>9.5999999999999992E-3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Zona III</c:v>
                </c:pt>
              </c:strCache>
            </c:strRef>
          </c:tx>
          <c:spPr>
            <a:solidFill>
              <a:srgbClr val="00D66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8270356120336909E-2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Foglio1!$A$2:$A$6</c:f>
              <c:strCache>
                <c:ptCount val="5"/>
                <c:pt idx="0">
                  <c:v>M5S</c:v>
                </c:pt>
                <c:pt idx="1">
                  <c:v>CDX</c:v>
                </c:pt>
                <c:pt idx="2">
                  <c:v>CSX</c:v>
                </c:pt>
                <c:pt idx="3">
                  <c:v>SX</c:v>
                </c:pt>
                <c:pt idx="4">
                  <c:v>Altri</c:v>
                </c:pt>
              </c:strCache>
            </c:strRef>
          </c:cat>
          <c:val>
            <c:numRef>
              <c:f>Foglio1!$E$2:$E$6</c:f>
              <c:numCache>
                <c:formatCode>0.00%</c:formatCode>
                <c:ptCount val="5"/>
                <c:pt idx="0">
                  <c:v>0.51765496513809417</c:v>
                </c:pt>
                <c:pt idx="1">
                  <c:v>0.31778937248569589</c:v>
                </c:pt>
                <c:pt idx="2">
                  <c:v>0.12207734022793246</c:v>
                </c:pt>
                <c:pt idx="3">
                  <c:v>3.4700000000000002E-2</c:v>
                </c:pt>
                <c:pt idx="4">
                  <c:v>1.72E-2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41056"/>
        <c:axId val="55342592"/>
      </c:barChart>
      <c:catAx>
        <c:axId val="5534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55342592"/>
        <c:crosses val="autoZero"/>
        <c:auto val="1"/>
        <c:lblAlgn val="ctr"/>
        <c:lblOffset val="100"/>
        <c:noMultiLvlLbl val="0"/>
      </c:catAx>
      <c:valAx>
        <c:axId val="55342592"/>
        <c:scaling>
          <c:orientation val="minMax"/>
          <c:max val="0.65000000000000013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5341056"/>
        <c:crosses val="autoZero"/>
        <c:crossBetween val="between"/>
        <c:majorUnit val="3.0000000000000006E-2"/>
      </c:valAx>
    </c:plotArea>
    <c:legend>
      <c:legendPos val="r"/>
      <c:layout>
        <c:manualLayout>
          <c:xMode val="edge"/>
          <c:yMode val="edge"/>
          <c:x val="0.81539714066160163"/>
          <c:y val="6.8165286439644854E-2"/>
          <c:w val="0.12909661001343883"/>
          <c:h val="0.28640586481381947"/>
        </c:manualLayout>
      </c:layout>
      <c:overlay val="0"/>
      <c:spPr>
        <a:solidFill>
          <a:schemeClr val="bg1"/>
        </a:solidFill>
        <a:ln w="19050"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66768737241175E-2"/>
          <c:y val="4.4641978346456695E-2"/>
          <c:w val="0.89692524545542907"/>
          <c:h val="0.84759309383202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2003-2006</c:v>
                </c:pt>
              </c:strCache>
            </c:strRef>
          </c:tx>
          <c:spPr>
            <a:solidFill>
              <a:srgbClr val="FFFF5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-9.2592592592592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38.5</c:v>
                </c:pt>
                <c:pt idx="1">
                  <c:v>38.799999999999997</c:v>
                </c:pt>
                <c:pt idx="2">
                  <c:v>83.1</c:v>
                </c:pt>
                <c:pt idx="3">
                  <c:v>57.4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2008-2011</c:v>
                </c:pt>
              </c:strCache>
            </c:strRef>
          </c:tx>
          <c:spPr>
            <a:solidFill>
              <a:srgbClr val="89E0F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9.2592592592592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1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35.5</c:v>
                </c:pt>
                <c:pt idx="1">
                  <c:v>37</c:v>
                </c:pt>
                <c:pt idx="2">
                  <c:v>73</c:v>
                </c:pt>
                <c:pt idx="3">
                  <c:v>52.8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2012-2015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08024691358024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2.6041666666666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2469135802469E-2"/>
                  <c:y val="-2.6041666666666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45679012345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27.9</c:v>
                </c:pt>
                <c:pt idx="1">
                  <c:v>36.700000000000003</c:v>
                </c:pt>
                <c:pt idx="2">
                  <c:v>71.2</c:v>
                </c:pt>
                <c:pt idx="3">
                  <c:v>48.1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17856"/>
        <c:axId val="55436032"/>
      </c:barChart>
      <c:catAx>
        <c:axId val="55417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55436032"/>
        <c:crosses val="autoZero"/>
        <c:auto val="1"/>
        <c:lblAlgn val="ctr"/>
        <c:lblOffset val="100"/>
        <c:noMultiLvlLbl val="0"/>
      </c:catAx>
      <c:valAx>
        <c:axId val="55436032"/>
        <c:scaling>
          <c:orientation val="minMax"/>
          <c:max val="8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1785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5146361913094203"/>
          <c:y val="6.4939509514435681E-2"/>
          <c:w val="0.15302432243411934"/>
          <c:h val="0.2207711874606525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2836701468509E-2"/>
          <c:y val="2.7568258181523374E-2"/>
          <c:w val="0.91607163298531491"/>
          <c:h val="0.74529556775973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2FC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2.8845070627268993E-3"/>
                  <c:y val="-7.4522236183460055E-3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3200"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690141254537987E-3"/>
                  <c:y val="4.766737629752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7.1501064446292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38028250907597E-2"/>
                  <c:y val="-4.290063866777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307042376361395E-2"/>
                  <c:y val="-1.906695051901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267605940903488E-3"/>
                  <c:y val="3.8133901038022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5F0FF"/>
              </a:solidFill>
              <a:ln w="28575"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Foglio1!$A$2:$A$11</c:f>
              <c:strCache>
                <c:ptCount val="10"/>
                <c:pt idx="0">
                  <c:v>Astenuti</c:v>
                </c:pt>
                <c:pt idx="1">
                  <c:v>M5S</c:v>
                </c:pt>
                <c:pt idx="2">
                  <c:v>PD</c:v>
                </c:pt>
                <c:pt idx="3">
                  <c:v>Lega</c:v>
                </c:pt>
                <c:pt idx="4">
                  <c:v>FI</c:v>
                </c:pt>
                <c:pt idx="5">
                  <c:v>Più EU</c:v>
                </c:pt>
                <c:pt idx="6">
                  <c:v>LeU</c:v>
                </c:pt>
                <c:pt idx="7">
                  <c:v>Altri CSX</c:v>
                </c:pt>
                <c:pt idx="8">
                  <c:v>Altri CDX</c:v>
                </c:pt>
                <c:pt idx="9">
                  <c:v>Altri</c:v>
                </c:pt>
              </c:strCache>
            </c:strRef>
          </c:cat>
          <c:val>
            <c:numRef>
              <c:f>Foglio1!$B$2:$B$11</c:f>
              <c:numCache>
                <c:formatCode>0.00%</c:formatCode>
                <c:ptCount val="10"/>
                <c:pt idx="0" formatCode="0%">
                  <c:v>0.35</c:v>
                </c:pt>
                <c:pt idx="1">
                  <c:v>0.32700000000000001</c:v>
                </c:pt>
                <c:pt idx="2">
                  <c:v>0.187</c:v>
                </c:pt>
                <c:pt idx="3">
                  <c:v>0.17399999999999999</c:v>
                </c:pt>
                <c:pt idx="4">
                  <c:v>0.14000000000000001</c:v>
                </c:pt>
                <c:pt idx="5">
                  <c:v>2.5999999999999999E-2</c:v>
                </c:pt>
                <c:pt idx="6">
                  <c:v>3.4000000000000002E-2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Votanti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1"/>
              <c:layout>
                <c:manualLayout>
                  <c:x val="1.4422535313634232E-3"/>
                  <c:y val="7.392969408627858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22535313634497E-3"/>
                  <c:y val="-3.03849000437860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267605940903488E-3"/>
                  <c:y val="-9.6353673121287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690141254537987E-3"/>
                  <c:y val="-4.44803518563296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448035185632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5.618248299207633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8.27113980799528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576403717147038E-16"/>
                  <c:y val="-4.1355699039976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576403717147038E-16"/>
                  <c:y val="-4.1355699039976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Foglio1!$A$2:$A$11</c:f>
              <c:strCache>
                <c:ptCount val="10"/>
                <c:pt idx="0">
                  <c:v>Astenuti</c:v>
                </c:pt>
                <c:pt idx="1">
                  <c:v>M5S</c:v>
                </c:pt>
                <c:pt idx="2">
                  <c:v>PD</c:v>
                </c:pt>
                <c:pt idx="3">
                  <c:v>Lega</c:v>
                </c:pt>
                <c:pt idx="4">
                  <c:v>FI</c:v>
                </c:pt>
                <c:pt idx="5">
                  <c:v>Più EU</c:v>
                </c:pt>
                <c:pt idx="6">
                  <c:v>LeU</c:v>
                </c:pt>
                <c:pt idx="7">
                  <c:v>Altri CSX</c:v>
                </c:pt>
                <c:pt idx="8">
                  <c:v>Altri CDX</c:v>
                </c:pt>
                <c:pt idx="9">
                  <c:v>Altri</c:v>
                </c:pt>
              </c:strCache>
            </c:strRef>
          </c:cat>
          <c:val>
            <c:numRef>
              <c:f>Foglio1!$C$2:$C$11</c:f>
              <c:numCache>
                <c:formatCode>0.00%</c:formatCode>
                <c:ptCount val="10"/>
                <c:pt idx="1">
                  <c:v>0.4</c:v>
                </c:pt>
                <c:pt idx="2">
                  <c:v>0.16923076923076921</c:v>
                </c:pt>
                <c:pt idx="3">
                  <c:v>0.15384615384615385</c:v>
                </c:pt>
                <c:pt idx="4">
                  <c:v>0.1076923076923077</c:v>
                </c:pt>
                <c:pt idx="5">
                  <c:v>6.1538461538461535E-2</c:v>
                </c:pt>
                <c:pt idx="6">
                  <c:v>4.6153846153846149E-2</c:v>
                </c:pt>
                <c:pt idx="7">
                  <c:v>3.0769230769230767E-2</c:v>
                </c:pt>
                <c:pt idx="8">
                  <c:v>1.5384615384615384E-2</c:v>
                </c:pt>
                <c:pt idx="9">
                  <c:v>1.5384615384615384E-2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7168256"/>
        <c:axId val="37187968"/>
      </c:barChart>
      <c:catAx>
        <c:axId val="37168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37187968"/>
        <c:crosses val="autoZero"/>
        <c:auto val="1"/>
        <c:lblAlgn val="ctr"/>
        <c:lblOffset val="100"/>
        <c:noMultiLvlLbl val="0"/>
      </c:catAx>
      <c:valAx>
        <c:axId val="37187968"/>
        <c:scaling>
          <c:orientation val="minMax"/>
          <c:max val="0.43000000000000005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37168256"/>
        <c:crosses val="autoZero"/>
        <c:crossBetween val="between"/>
        <c:majorUnit val="3.0000000000000006E-2"/>
      </c:valAx>
    </c:plotArea>
    <c:legend>
      <c:legendPos val="r"/>
      <c:layout>
        <c:manualLayout>
          <c:xMode val="edge"/>
          <c:yMode val="edge"/>
          <c:x val="0.81663676924306905"/>
          <c:y val="9.4788079102321954E-2"/>
          <c:w val="0.125673089502393"/>
          <c:h val="0.14320293240690973"/>
        </c:manualLayout>
      </c:layout>
      <c:overlay val="0"/>
      <c:spPr>
        <a:solidFill>
          <a:schemeClr val="bg1"/>
        </a:solidFill>
        <a:ln w="19050">
          <a:solidFill>
            <a:schemeClr val="tx1"/>
          </a:solidFill>
        </a:ln>
      </c:spPr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191358024691357E-2"/>
          <c:y val="0.17121393581992872"/>
          <c:w val="0.84104938271604934"/>
          <c:h val="0.76031034087228755"/>
        </c:manualLayout>
      </c:layout>
      <c:pie3DChart>
        <c:varyColors val="1"/>
        <c:ser>
          <c:idx val="0"/>
          <c:order val="0"/>
          <c:tx>
            <c:strRef>
              <c:f>Foglio1!$C$2</c:f>
              <c:strCache>
                <c:ptCount val="1"/>
                <c:pt idx="0">
                  <c:v>Votanti 2018</c:v>
                </c:pt>
              </c:strCache>
            </c:strRef>
          </c:tx>
          <c:dPt>
            <c:idx val="0"/>
            <c:bubble3D val="0"/>
            <c:spPr>
              <a:solidFill>
                <a:srgbClr val="2FC9FF"/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1616293623019345"/>
                  <c:y val="8.67905241282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1772261106250549E-2"/>
                  <c:y val="-0.3118613705063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3006762175561388"/>
                  <c:y val="6.3954880978084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Foglio1!$B$3:$B$5</c:f>
              <c:strCache>
                <c:ptCount val="3"/>
                <c:pt idx="0">
                  <c:v>Zona I</c:v>
                </c:pt>
                <c:pt idx="1">
                  <c:v>Zona II</c:v>
                </c:pt>
                <c:pt idx="2">
                  <c:v>Zona III</c:v>
                </c:pt>
              </c:strCache>
            </c:strRef>
          </c:cat>
          <c:val>
            <c:numRef>
              <c:f>Foglio1!$C$3:$C$5</c:f>
              <c:numCache>
                <c:formatCode>0.00%</c:formatCode>
                <c:ptCount val="3"/>
                <c:pt idx="0">
                  <c:v>0.29295234020808453</c:v>
                </c:pt>
                <c:pt idx="1">
                  <c:v>0.37855992679608075</c:v>
                </c:pt>
                <c:pt idx="2">
                  <c:v>0.32848773299583472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1817111402741324"/>
          <c:y val="0.87351644310698473"/>
          <c:w val="0.53587999416739573"/>
          <c:h val="0.11362999973010904"/>
        </c:manualLayout>
      </c:layout>
      <c:overlay val="0"/>
      <c:txPr>
        <a:bodyPr/>
        <a:lstStyle/>
        <a:p>
          <a:pPr>
            <a:defRPr sz="2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90657082655943"/>
          <c:y val="1.1305723865439453E-2"/>
          <c:w val="0.60573382851893132"/>
          <c:h val="0.98232123068946753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Diocesi 2018</c:v>
                </c:pt>
              </c:strCache>
            </c:strRef>
          </c:tx>
          <c:spPr>
            <a:effectLst>
              <a:outerShdw blurRad="190500" dist="76200" algn="br" rotWithShape="0">
                <a:srgbClr val="000000">
                  <a:alpha val="60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90500" dist="762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effectLst>
                <a:outerShdw blurRad="190500" dist="762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effectLst>
                <a:outerShdw blurRad="190500" dist="762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190500" dist="76200" algn="br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7645187398501445E-2"/>
                  <c:y val="-7.1324161987699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660990213101954"/>
                  <c:y val="-0.15276578955614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191568450757666"/>
                  <c:y val="0.14123947054315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M5S</c:v>
                </c:pt>
                <c:pt idx="1">
                  <c:v>CDX</c:v>
                </c:pt>
                <c:pt idx="2">
                  <c:v>CSX</c:v>
                </c:pt>
                <c:pt idx="3">
                  <c:v>Altri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0.53848270969162459</c:v>
                </c:pt>
                <c:pt idx="1">
                  <c:v>0.2811127692627613</c:v>
                </c:pt>
                <c:pt idx="2">
                  <c:v>0.13240510819439519</c:v>
                </c:pt>
                <c:pt idx="3">
                  <c:v>4.8000000000000001E-2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>
          <a:outerShdw sx="1000" sy="1000" algn="ctr" rotWithShape="0">
            <a:srgbClr val="000000"/>
          </a:outerShdw>
        </a:effectLst>
      </c:spPr>
    </c:plotArea>
    <c:legend>
      <c:legendPos val="b"/>
      <c:layout>
        <c:manualLayout>
          <c:xMode val="edge"/>
          <c:yMode val="edge"/>
          <c:x val="3.555130261495091E-2"/>
          <c:y val="9.6244463582677159E-2"/>
          <c:w val="0.14031714785651794"/>
          <c:h val="0.80219303641732287"/>
        </c:manualLayout>
      </c:layout>
      <c:overlay val="0"/>
      <c:txPr>
        <a:bodyPr/>
        <a:lstStyle/>
        <a:p>
          <a:pPr>
            <a:defRPr sz="2400"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1462533306864"/>
          <c:y val="5.1513890055835197E-2"/>
          <c:w val="0.86510425780110833"/>
          <c:h val="0.85540559383202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2FC9FF"/>
            </a:solidFill>
            <a:ln>
              <a:solidFill>
                <a:srgbClr val="0070C0"/>
              </a:solidFill>
            </a:ln>
            <a:effectLst>
              <a:outerShdw blurRad="50800" dist="50800" dir="24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4"/>
              <c:layout>
                <c:manualLayout>
                  <c:x val="-4.2669990072787614E-3"/>
                  <c:y val="-3.8656283244023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223330024262537E-3"/>
                  <c:y val="-5.7984424866034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Foglio1!$A$2:$A$8</c:f>
              <c:strCache>
                <c:ptCount val="7"/>
                <c:pt idx="0">
                  <c:v>CDX</c:v>
                </c:pt>
                <c:pt idx="1">
                  <c:v>CSX</c:v>
                </c:pt>
                <c:pt idx="2">
                  <c:v>M5S</c:v>
                </c:pt>
                <c:pt idx="3">
                  <c:v>CX</c:v>
                </c:pt>
                <c:pt idx="4">
                  <c:v>SX</c:v>
                </c:pt>
                <c:pt idx="5">
                  <c:v>EDX</c:v>
                </c:pt>
                <c:pt idx="6">
                  <c:v>A</c:v>
                </c:pt>
              </c:strCache>
            </c:strRef>
          </c:cat>
          <c:val>
            <c:numRef>
              <c:f>Foglio1!$B$2:$B$8</c:f>
              <c:numCache>
                <c:formatCode>0.00%</c:formatCode>
                <c:ptCount val="7"/>
                <c:pt idx="0">
                  <c:v>0.39352716028432982</c:v>
                </c:pt>
                <c:pt idx="1">
                  <c:v>0.21158813658389428</c:v>
                </c:pt>
                <c:pt idx="2">
                  <c:v>0.20362514219632835</c:v>
                </c:pt>
                <c:pt idx="3">
                  <c:v>0.12613521378157386</c:v>
                </c:pt>
                <c:pt idx="4">
                  <c:v>5.300702025629906E-2</c:v>
                </c:pt>
                <c:pt idx="5">
                  <c:v>7.9315697846157711E-3</c:v>
                </c:pt>
                <c:pt idx="6">
                  <c:v>4.1857571129588775E-3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50800" dir="336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6.8271984116460183E-2"/>
                  <c:y val="7.006451337979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223330024262537E-3"/>
                  <c:y val="-5.073637175778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Foglio1!$A$2:$A$8</c:f>
              <c:strCache>
                <c:ptCount val="7"/>
                <c:pt idx="0">
                  <c:v>CDX</c:v>
                </c:pt>
                <c:pt idx="1">
                  <c:v>CSX</c:v>
                </c:pt>
                <c:pt idx="2">
                  <c:v>M5S</c:v>
                </c:pt>
                <c:pt idx="3">
                  <c:v>CX</c:v>
                </c:pt>
                <c:pt idx="4">
                  <c:v>SX</c:v>
                </c:pt>
                <c:pt idx="5">
                  <c:v>EDX</c:v>
                </c:pt>
                <c:pt idx="6">
                  <c:v>A</c:v>
                </c:pt>
              </c:strCache>
            </c:strRef>
          </c:cat>
          <c:val>
            <c:numRef>
              <c:f>Foglio1!$C$2:$C$8</c:f>
              <c:numCache>
                <c:formatCode>0.00%</c:formatCode>
                <c:ptCount val="7"/>
                <c:pt idx="0">
                  <c:v>0.2811127692627613</c:v>
                </c:pt>
                <c:pt idx="1">
                  <c:v>0.13240510819439519</c:v>
                </c:pt>
                <c:pt idx="2">
                  <c:v>0.53848270969162459</c:v>
                </c:pt>
                <c:pt idx="3">
                  <c:v>4.8999999999999998E-3</c:v>
                </c:pt>
                <c:pt idx="4">
                  <c:v>3.3799999999999997E-2</c:v>
                </c:pt>
                <c:pt idx="5">
                  <c:v>9.1999999999999998E-3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98048"/>
        <c:axId val="54899840"/>
      </c:barChart>
      <c:catAx>
        <c:axId val="5489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54899840"/>
        <c:crosses val="autoZero"/>
        <c:auto val="1"/>
        <c:lblAlgn val="ctr"/>
        <c:lblOffset val="100"/>
        <c:noMultiLvlLbl val="0"/>
      </c:catAx>
      <c:valAx>
        <c:axId val="54899840"/>
        <c:scaling>
          <c:orientation val="minMax"/>
          <c:max val="0.55000000000000004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54898048"/>
        <c:crosses val="autoZero"/>
        <c:crossBetween val="between"/>
        <c:majorUnit val="5.000000000000001E-2"/>
      </c:valAx>
      <c:spPr>
        <a:ln>
          <a:solidFill>
            <a:schemeClr val="accent5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3722541133422457"/>
          <c:y val="0.1651715258426385"/>
          <c:w val="9.8096796166546138E-2"/>
          <c:h val="0.15865292810167961"/>
        </c:manualLayout>
      </c:layout>
      <c:overlay val="0"/>
      <c:spPr>
        <a:solidFill>
          <a:schemeClr val="bg1"/>
        </a:solidFill>
        <a:ln w="19050">
          <a:solidFill>
            <a:schemeClr val="accent5">
              <a:lumMod val="50000"/>
            </a:schemeClr>
          </a:solidFill>
        </a:ln>
      </c:spPr>
      <c:txPr>
        <a:bodyPr/>
        <a:lstStyle/>
        <a:p>
          <a:pPr>
            <a:defRPr sz="2000"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27776253096334"/>
          <c:y val="3.9788908780630065E-2"/>
          <c:w val="0.60920527160085058"/>
          <c:h val="0.93584448348373073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Diocesi 2018</c:v>
                </c:pt>
              </c:strCache>
            </c:strRef>
          </c:tx>
          <c:spPr>
            <a:effectLst>
              <a:outerShdw blurRad="152400" dist="63500" dir="2940000" algn="br" rotWithShape="0">
                <a:srgbClr val="000000">
                  <a:alpha val="60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52400" dist="63500" dir="29400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B0F0"/>
              </a:solidFill>
              <a:effectLst>
                <a:outerShdw blurRad="152400" dist="63500" dir="29400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effectLst>
                <a:outerShdw blurRad="152400" dist="63500" dir="29400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70C0"/>
              </a:solidFill>
              <a:effectLst>
                <a:outerShdw blurRad="152400" dist="63500" dir="29400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00B050"/>
              </a:solidFill>
              <a:effectLst>
                <a:outerShdw blurRad="152400" dist="63500" dir="29400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effectLst>
                <a:outerShdw blurRad="152400" dist="63500" dir="29400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152400" dist="63500" dir="29400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152400" dist="63500" dir="29400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152400" dist="63500" dir="2940000" algn="b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152400" dist="63500" dir="2940000" algn="br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6070465808871048"/>
                  <c:y val="-1.412739985795157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44296373284512"/>
                  <c:y val="-0.1339865165623164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564211836092221"/>
                  <c:y val="5.707053723050217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622095112972993E-2"/>
                  <c:y val="8.3006933581894829E-4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Foglio1!$A$2:$A$10</c:f>
              <c:strCache>
                <c:ptCount val="9"/>
                <c:pt idx="0">
                  <c:v>M5S</c:v>
                </c:pt>
                <c:pt idx="1">
                  <c:v>FI</c:v>
                </c:pt>
                <c:pt idx="2">
                  <c:v>PD</c:v>
                </c:pt>
                <c:pt idx="3">
                  <c:v>FdI</c:v>
                </c:pt>
                <c:pt idx="4">
                  <c:v>Lega</c:v>
                </c:pt>
                <c:pt idx="5">
                  <c:v>Nci-UDC</c:v>
                </c:pt>
                <c:pt idx="6">
                  <c:v>LeU</c:v>
                </c:pt>
                <c:pt idx="7">
                  <c:v>PaP</c:v>
                </c:pt>
                <c:pt idx="8">
                  <c:v>Altri</c:v>
                </c:pt>
              </c:strCache>
            </c:strRef>
          </c:cat>
          <c:val>
            <c:numRef>
              <c:f>Foglio1!$B$2:$B$10</c:f>
              <c:numCache>
                <c:formatCode>0.00%</c:formatCode>
                <c:ptCount val="9"/>
                <c:pt idx="0">
                  <c:v>0.53769999999999996</c:v>
                </c:pt>
                <c:pt idx="1">
                  <c:v>0.1983</c:v>
                </c:pt>
                <c:pt idx="2">
                  <c:v>0.11269999999999999</c:v>
                </c:pt>
                <c:pt idx="3">
                  <c:v>3.1699999999999999E-2</c:v>
                </c:pt>
                <c:pt idx="4">
                  <c:v>2.8000000000000001E-2</c:v>
                </c:pt>
                <c:pt idx="5">
                  <c:v>2.7799999999999998E-2</c:v>
                </c:pt>
                <c:pt idx="6">
                  <c:v>2.1000000000000001E-2</c:v>
                </c:pt>
                <c:pt idx="7">
                  <c:v>1.09E-2</c:v>
                </c:pt>
                <c:pt idx="8">
                  <c:v>3.2000000000000001E-2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>
          <a:outerShdw blurRad="50800" dist="50800" sx="97000" sy="97000" algn="ctr" rotWithShape="0">
            <a:srgbClr val="000000">
              <a:alpha val="43137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3.8650379527639916E-2"/>
          <c:y val="2.5242375362272328E-2"/>
          <c:w val="0.15956051991834003"/>
          <c:h val="0.97475762463772764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03391621673447"/>
          <c:y val="1.3194500458853115E-2"/>
          <c:w val="0.8158971150798684"/>
          <c:h val="0.90398022746331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2FC9FF"/>
            </a:solidFill>
            <a:ln>
              <a:solidFill>
                <a:schemeClr val="tx1"/>
              </a:solidFill>
            </a:ln>
            <a:effectLst>
              <a:outerShdw blurRad="50800" dist="50800" dir="96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27785216391917E-2"/>
                  <c:y val="-2.4160177027514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677401674234627E-2"/>
                  <c:y val="4.8320354055028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019846583137185E-2"/>
                  <c:y val="-2.4160177027515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8225800558078105E-2"/>
                  <c:y val="-2.4160177027513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2FC9FF"/>
              </a:solidFill>
              <a:ln w="127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Foglio1!$A$2:$A$13</c:f>
              <c:strCache>
                <c:ptCount val="12"/>
                <c:pt idx="0">
                  <c:v>M5S</c:v>
                </c:pt>
                <c:pt idx="1">
                  <c:v>FI</c:v>
                </c:pt>
                <c:pt idx="2">
                  <c:v>PD</c:v>
                </c:pt>
                <c:pt idx="3">
                  <c:v>FdI</c:v>
                </c:pt>
                <c:pt idx="4">
                  <c:v>Lega</c:v>
                </c:pt>
                <c:pt idx="5">
                  <c:v>Nci-UDC</c:v>
                </c:pt>
                <c:pt idx="6">
                  <c:v>Altri</c:v>
                </c:pt>
                <c:pt idx="7">
                  <c:v>LeU</c:v>
                </c:pt>
                <c:pt idx="8">
                  <c:v>PaP</c:v>
                </c:pt>
                <c:pt idx="9">
                  <c:v>Più EU</c:v>
                </c:pt>
                <c:pt idx="10">
                  <c:v>SC</c:v>
                </c:pt>
                <c:pt idx="11">
                  <c:v>Altri CDX</c:v>
                </c:pt>
              </c:strCache>
            </c:strRef>
          </c:cat>
          <c:val>
            <c:numRef>
              <c:f>Foglio1!$B$2:$B$13</c:f>
              <c:numCache>
                <c:formatCode>0.00%</c:formatCode>
                <c:ptCount val="12"/>
                <c:pt idx="0">
                  <c:v>0.20362514219632835</c:v>
                </c:pt>
                <c:pt idx="1">
                  <c:v>0.32913500637919441</c:v>
                </c:pt>
                <c:pt idx="2">
                  <c:v>0.19975363111287089</c:v>
                </c:pt>
                <c:pt idx="3">
                  <c:v>2.0856508978009062E-2</c:v>
                </c:pt>
                <c:pt idx="4">
                  <c:v>3.9249329084727015E-3</c:v>
                </c:pt>
                <c:pt idx="5">
                  <c:v>4.8324754416727941E-2</c:v>
                </c:pt>
                <c:pt idx="6">
                  <c:v>1.7899999999999999E-2</c:v>
                </c:pt>
                <c:pt idx="7">
                  <c:v>2.8816360905279961E-2</c:v>
                </c:pt>
                <c:pt idx="8">
                  <c:v>2.4190659351019099E-2</c:v>
                </c:pt>
                <c:pt idx="9">
                  <c:v>1.7999999999999999E-2</c:v>
                </c:pt>
                <c:pt idx="10">
                  <c:v>6.242497376045654E-2</c:v>
                </c:pt>
                <c:pt idx="11">
                  <c:v>4.2999999999999997E-2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50800" dir="72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2194974915133599E-2"/>
                  <c:y val="5.3152377859042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3572384964675E-2"/>
                  <c:y val="-1.932814162201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451601116156418E-2"/>
                  <c:y val="-4.8320354055028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079299031588717E-3"/>
                  <c:y val="-9.4358910410147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039693166274165E-3"/>
                  <c:y val="-1.208008851375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2059539749411253E-3"/>
                  <c:y val="-1.2080088513757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691212391926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932814162201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039693166274165E-3"/>
                  <c:y val="-1.932833185962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281102059465549E-16"/>
                  <c:y val="-2.17441593247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Foglio1!$A$2:$A$13</c:f>
              <c:strCache>
                <c:ptCount val="12"/>
                <c:pt idx="0">
                  <c:v>M5S</c:v>
                </c:pt>
                <c:pt idx="1">
                  <c:v>FI</c:v>
                </c:pt>
                <c:pt idx="2">
                  <c:v>PD</c:v>
                </c:pt>
                <c:pt idx="3">
                  <c:v>FdI</c:v>
                </c:pt>
                <c:pt idx="4">
                  <c:v>Lega</c:v>
                </c:pt>
                <c:pt idx="5">
                  <c:v>Nci-UDC</c:v>
                </c:pt>
                <c:pt idx="6">
                  <c:v>Altri</c:v>
                </c:pt>
                <c:pt idx="7">
                  <c:v>LeU</c:v>
                </c:pt>
                <c:pt idx="8">
                  <c:v>PaP</c:v>
                </c:pt>
                <c:pt idx="9">
                  <c:v>Più EU</c:v>
                </c:pt>
                <c:pt idx="10">
                  <c:v>SC</c:v>
                </c:pt>
                <c:pt idx="11">
                  <c:v>Altri CDX</c:v>
                </c:pt>
              </c:strCache>
            </c:strRef>
          </c:cat>
          <c:val>
            <c:numRef>
              <c:f>Foglio1!$C$2:$C$13</c:f>
              <c:numCache>
                <c:formatCode>0.00%</c:formatCode>
                <c:ptCount val="12"/>
                <c:pt idx="0">
                  <c:v>0.53770911014814071</c:v>
                </c:pt>
                <c:pt idx="1">
                  <c:v>0.19830192482112263</c:v>
                </c:pt>
                <c:pt idx="2">
                  <c:v>0.11265179381235513</c:v>
                </c:pt>
                <c:pt idx="3">
                  <c:v>3.1747581376599818E-2</c:v>
                </c:pt>
                <c:pt idx="4">
                  <c:v>2.7984228559911319E-2</c:v>
                </c:pt>
                <c:pt idx="5">
                  <c:v>2.7817318351305048E-2</c:v>
                </c:pt>
                <c:pt idx="6">
                  <c:v>2.3599999999999999E-2</c:v>
                </c:pt>
                <c:pt idx="7">
                  <c:v>2.0961402801572104E-2</c:v>
                </c:pt>
                <c:pt idx="8">
                  <c:v>1.0855462057845411E-2</c:v>
                </c:pt>
                <c:pt idx="9">
                  <c:v>8.3644059256273301E-3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44512"/>
        <c:axId val="54947200"/>
      </c:barChart>
      <c:catAx>
        <c:axId val="54944512"/>
        <c:scaling>
          <c:orientation val="minMax"/>
        </c:scaling>
        <c:delete val="0"/>
        <c:axPos val="b"/>
        <c:majorTickMark val="out"/>
        <c:minorTickMark val="none"/>
        <c:tickLblPos val="nextTo"/>
        <c:crossAx val="54947200"/>
        <c:crosses val="autoZero"/>
        <c:auto val="1"/>
        <c:lblAlgn val="ctr"/>
        <c:lblOffset val="100"/>
        <c:noMultiLvlLbl val="0"/>
      </c:catAx>
      <c:valAx>
        <c:axId val="54947200"/>
        <c:scaling>
          <c:orientation val="minMax"/>
          <c:max val="0.55000000000000004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54944512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8158316493476172"/>
          <c:y val="0.11904230237191406"/>
          <c:w val="8.9525883010231067E-2"/>
          <c:h val="0.14516461641248385"/>
        </c:manualLayout>
      </c:layout>
      <c:overlay val="0"/>
      <c:spPr>
        <a:solidFill>
          <a:schemeClr val="bg1"/>
        </a:solidFill>
        <a:ln w="19050">
          <a:solidFill>
            <a:schemeClr val="tx1"/>
          </a:solidFill>
        </a:ln>
      </c:spPr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1466899970837"/>
          <c:y val="4.4641978346456695E-2"/>
          <c:w val="0.86514277729172739"/>
          <c:h val="0.73605232939632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2FC9FF"/>
            </a:solidFill>
            <a:ln>
              <a:solidFill>
                <a:srgbClr val="0070C0"/>
              </a:solidFill>
            </a:ln>
            <a:effectLst>
              <a:outerShdw blurRad="50800" dist="50800" dir="144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2FC9FF"/>
              </a:solidFill>
              <a:ln>
                <a:solidFill>
                  <a:schemeClr val="tx1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Foglio1!$A$2:$A$11</c:f>
              <c:strCache>
                <c:ptCount val="10"/>
                <c:pt idx="0">
                  <c:v>M5S</c:v>
                </c:pt>
                <c:pt idx="1">
                  <c:v>PD</c:v>
                </c:pt>
                <c:pt idx="2">
                  <c:v>Lega</c:v>
                </c:pt>
                <c:pt idx="3">
                  <c:v>FI</c:v>
                </c:pt>
                <c:pt idx="4">
                  <c:v>Altri</c:v>
                </c:pt>
                <c:pt idx="5">
                  <c:v>FdI</c:v>
                </c:pt>
                <c:pt idx="6">
                  <c:v>LeU</c:v>
                </c:pt>
                <c:pt idx="7">
                  <c:v>Più EU</c:v>
                </c:pt>
                <c:pt idx="8">
                  <c:v>Nci-UDC</c:v>
                </c:pt>
                <c:pt idx="9">
                  <c:v>PaP</c:v>
                </c:pt>
              </c:strCache>
            </c:strRef>
          </c:cat>
          <c:val>
            <c:numRef>
              <c:f>Foglio1!$B$2:$B$11</c:f>
              <c:numCache>
                <c:formatCode>0.00%</c:formatCode>
                <c:ptCount val="10"/>
                <c:pt idx="0">
                  <c:v>0.3266</c:v>
                </c:pt>
                <c:pt idx="1">
                  <c:v>0.18720000000000001</c:v>
                </c:pt>
                <c:pt idx="2">
                  <c:v>0.17369999999999999</c:v>
                </c:pt>
                <c:pt idx="3">
                  <c:v>0.1401</c:v>
                </c:pt>
                <c:pt idx="4">
                  <c:v>4.5199999999999997E-2</c:v>
                </c:pt>
                <c:pt idx="5">
                  <c:v>4.3499999999999997E-2</c:v>
                </c:pt>
                <c:pt idx="6">
                  <c:v>3.3849999999999998E-2</c:v>
                </c:pt>
                <c:pt idx="7">
                  <c:v>2.5499999999999998E-2</c:v>
                </c:pt>
                <c:pt idx="8">
                  <c:v>1.2999999999999999E-2</c:v>
                </c:pt>
                <c:pt idx="9">
                  <c:v>1.1299999999999999E-2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Diocesi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50800" dir="96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7092082171371857E-2"/>
                  <c:y val="8.328549914207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699592362314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Foglio1!$A$2:$A$11</c:f>
              <c:strCache>
                <c:ptCount val="10"/>
                <c:pt idx="0">
                  <c:v>M5S</c:v>
                </c:pt>
                <c:pt idx="1">
                  <c:v>PD</c:v>
                </c:pt>
                <c:pt idx="2">
                  <c:v>Lega</c:v>
                </c:pt>
                <c:pt idx="3">
                  <c:v>FI</c:v>
                </c:pt>
                <c:pt idx="4">
                  <c:v>Altri</c:v>
                </c:pt>
                <c:pt idx="5">
                  <c:v>FdI</c:v>
                </c:pt>
                <c:pt idx="6">
                  <c:v>LeU</c:v>
                </c:pt>
                <c:pt idx="7">
                  <c:v>Più EU</c:v>
                </c:pt>
                <c:pt idx="8">
                  <c:v>Nci-UDC</c:v>
                </c:pt>
                <c:pt idx="9">
                  <c:v>PaP</c:v>
                </c:pt>
              </c:strCache>
            </c:strRef>
          </c:cat>
          <c:val>
            <c:numRef>
              <c:f>Foglio1!$C$2:$C$11</c:f>
              <c:numCache>
                <c:formatCode>0.00%</c:formatCode>
                <c:ptCount val="10"/>
                <c:pt idx="0">
                  <c:v>0.53770911014814071</c:v>
                </c:pt>
                <c:pt idx="1">
                  <c:v>0.11265179381235513</c:v>
                </c:pt>
                <c:pt idx="2">
                  <c:v>2.7984228559911319E-2</c:v>
                </c:pt>
                <c:pt idx="3">
                  <c:v>0.19830192482112263</c:v>
                </c:pt>
                <c:pt idx="4">
                  <c:v>2.3599999999999999E-2</c:v>
                </c:pt>
                <c:pt idx="5">
                  <c:v>3.1747581376599818E-2</c:v>
                </c:pt>
                <c:pt idx="6">
                  <c:v>2.0961402801572104E-2</c:v>
                </c:pt>
                <c:pt idx="7">
                  <c:v>8.3644059256273301E-3</c:v>
                </c:pt>
                <c:pt idx="8">
                  <c:v>2.7817318351305048E-2</c:v>
                </c:pt>
                <c:pt idx="9">
                  <c:v>1.0855462057845411E-2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70944"/>
        <c:axId val="55172480"/>
      </c:barChart>
      <c:catAx>
        <c:axId val="55170944"/>
        <c:scaling>
          <c:orientation val="minMax"/>
        </c:scaling>
        <c:delete val="0"/>
        <c:axPos val="b"/>
        <c:majorTickMark val="out"/>
        <c:minorTickMark val="none"/>
        <c:tickLblPos val="nextTo"/>
        <c:crossAx val="55172480"/>
        <c:crosses val="autoZero"/>
        <c:auto val="1"/>
        <c:lblAlgn val="ctr"/>
        <c:lblOffset val="100"/>
        <c:noMultiLvlLbl val="0"/>
      </c:catAx>
      <c:valAx>
        <c:axId val="55172480"/>
        <c:scaling>
          <c:orientation val="minMax"/>
          <c:max val="0.56000000000000005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55170944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80783344593861151"/>
          <c:y val="0.127102389857917"/>
          <c:w val="0.12648204225406162"/>
          <c:h val="0.14718079164043502"/>
        </c:manualLayout>
      </c:layout>
      <c:overlay val="0"/>
      <c:spPr>
        <a:solidFill>
          <a:schemeClr val="bg1"/>
        </a:solidFill>
        <a:ln w="19050">
          <a:solidFill>
            <a:schemeClr val="accent5">
              <a:lumMod val="50000"/>
            </a:schemeClr>
          </a:solidFill>
        </a:ln>
      </c:spPr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98143340701668"/>
          <c:y val="4.2225901840434774E-2"/>
          <c:w val="0.86591438222999906"/>
          <c:h val="0.84238476049868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2FC9FF"/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2"/>
              <c:layout>
                <c:manualLayout>
                  <c:x val="5.9260082213087484E-2"/>
                  <c:y val="6.0994742605388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938313084656459E-3"/>
                  <c:y val="-2.383368814876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solidFill>
                <a:srgbClr val="2FC9FF"/>
              </a:solidFill>
              <a:ln w="12700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Foglio1!$A$2:$A$10</c:f>
              <c:strCache>
                <c:ptCount val="9"/>
                <c:pt idx="0">
                  <c:v>M5S</c:v>
                </c:pt>
                <c:pt idx="1">
                  <c:v>PD</c:v>
                </c:pt>
                <c:pt idx="2">
                  <c:v>PDL</c:v>
                </c:pt>
                <c:pt idx="3">
                  <c:v>SC</c:v>
                </c:pt>
                <c:pt idx="4">
                  <c:v>LN</c:v>
                </c:pt>
                <c:pt idx="5">
                  <c:v>SEL</c:v>
                </c:pt>
                <c:pt idx="6">
                  <c:v>RC</c:v>
                </c:pt>
                <c:pt idx="7">
                  <c:v>FdI</c:v>
                </c:pt>
                <c:pt idx="8">
                  <c:v>UDC</c:v>
                </c:pt>
              </c:strCache>
            </c:strRef>
          </c:cat>
          <c:val>
            <c:numRef>
              <c:f>Foglio1!$B$2:$B$10</c:f>
              <c:numCache>
                <c:formatCode>0.00%</c:formatCode>
                <c:ptCount val="9"/>
                <c:pt idx="0">
                  <c:v>0.25559999999999999</c:v>
                </c:pt>
                <c:pt idx="1">
                  <c:v>0.25430000000000003</c:v>
                </c:pt>
                <c:pt idx="2">
                  <c:v>0.21560000000000001</c:v>
                </c:pt>
                <c:pt idx="3">
                  <c:v>8.3000000000000004E-2</c:v>
                </c:pt>
                <c:pt idx="4">
                  <c:v>4.0899999999999999E-2</c:v>
                </c:pt>
                <c:pt idx="5">
                  <c:v>3.2000000000000001E-2</c:v>
                </c:pt>
                <c:pt idx="6">
                  <c:v>2.2499999999999999E-2</c:v>
                </c:pt>
                <c:pt idx="7">
                  <c:v>1.9599999999999999E-2</c:v>
                </c:pt>
                <c:pt idx="8">
                  <c:v>1.7899999999999999E-2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Diocesi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2"/>
              <c:layout>
                <c:manualLayout>
                  <c:x val="4.0917675813798515E-2"/>
                  <c:y val="4.828750456259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Foglio1!$A$2:$A$10</c:f>
              <c:strCache>
                <c:ptCount val="9"/>
                <c:pt idx="0">
                  <c:v>M5S</c:v>
                </c:pt>
                <c:pt idx="1">
                  <c:v>PD</c:v>
                </c:pt>
                <c:pt idx="2">
                  <c:v>PDL</c:v>
                </c:pt>
                <c:pt idx="3">
                  <c:v>SC</c:v>
                </c:pt>
                <c:pt idx="4">
                  <c:v>LN</c:v>
                </c:pt>
                <c:pt idx="5">
                  <c:v>SEL</c:v>
                </c:pt>
                <c:pt idx="6">
                  <c:v>RC</c:v>
                </c:pt>
                <c:pt idx="7">
                  <c:v>FdI</c:v>
                </c:pt>
                <c:pt idx="8">
                  <c:v>UDC</c:v>
                </c:pt>
              </c:strCache>
            </c:strRef>
          </c:cat>
          <c:val>
            <c:numRef>
              <c:f>Foglio1!$C$2:$C$10</c:f>
              <c:numCache>
                <c:formatCode>0.00%</c:formatCode>
                <c:ptCount val="9"/>
                <c:pt idx="0">
                  <c:v>0.20362514219632835</c:v>
                </c:pt>
                <c:pt idx="1">
                  <c:v>0.19975363111287089</c:v>
                </c:pt>
                <c:pt idx="2">
                  <c:v>0.32913500637919441</c:v>
                </c:pt>
                <c:pt idx="3">
                  <c:v>6.242497376045654E-2</c:v>
                </c:pt>
                <c:pt idx="4">
                  <c:v>3.9249329084727015E-3</c:v>
                </c:pt>
                <c:pt idx="5">
                  <c:v>2.8816360905279961E-2</c:v>
                </c:pt>
                <c:pt idx="6">
                  <c:v>2.4190659351019099E-2</c:v>
                </c:pt>
                <c:pt idx="7">
                  <c:v>2.0856508978009062E-2</c:v>
                </c:pt>
                <c:pt idx="8">
                  <c:v>4.8324754416727941E-2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11520"/>
        <c:axId val="55213056"/>
      </c:barChart>
      <c:catAx>
        <c:axId val="5521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213056"/>
        <c:crosses val="autoZero"/>
        <c:auto val="1"/>
        <c:lblAlgn val="ctr"/>
        <c:lblOffset val="100"/>
        <c:noMultiLvlLbl val="0"/>
      </c:catAx>
      <c:valAx>
        <c:axId val="55213056"/>
        <c:scaling>
          <c:orientation val="minMax"/>
          <c:max val="0.34000000000000008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55211520"/>
        <c:crosses val="autoZero"/>
        <c:crossBetween val="between"/>
        <c:majorUnit val="3.0000000000000006E-2"/>
      </c:valAx>
    </c:plotArea>
    <c:legend>
      <c:legendPos val="r"/>
      <c:layout>
        <c:manualLayout>
          <c:xMode val="edge"/>
          <c:yMode val="edge"/>
          <c:x val="0.83894783432976316"/>
          <c:y val="9.3250337049637116E-2"/>
          <c:w val="0.12543829603568538"/>
          <c:h val="0.14320293240690973"/>
        </c:manualLayout>
      </c:layout>
      <c:overlay val="0"/>
      <c:spPr>
        <a:solidFill>
          <a:schemeClr val="bg1"/>
        </a:solidFill>
        <a:ln w="19050">
          <a:solidFill>
            <a:schemeClr val="tx1"/>
          </a:solidFill>
        </a:ln>
      </c:spPr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Interpretare il voto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8062664" cy="1752600"/>
          </a:xfrm>
        </p:spPr>
        <p:txBody>
          <a:bodyPr>
            <a:normAutofit/>
          </a:bodyPr>
          <a:lstStyle/>
          <a:p>
            <a:r>
              <a:rPr lang="it-IT" dirty="0" smtClean="0"/>
              <a:t>I risultati elettorali, strumento utile per l’analisi di contesto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05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/>
          <a:lstStyle/>
          <a:p>
            <a:r>
              <a:rPr lang="it-IT" dirty="0" smtClean="0"/>
              <a:t>Affluenza alle politiche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815438"/>
              </p:ext>
            </p:extLst>
          </p:nvPr>
        </p:nvGraphicFramePr>
        <p:xfrm>
          <a:off x="395536" y="1412776"/>
          <a:ext cx="8363272" cy="5125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839089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2018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2013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Differenza</a:t>
                      </a:r>
                      <a:endParaRPr lang="it-IT" b="1" dirty="0"/>
                    </a:p>
                  </a:txBody>
                  <a:tcPr anchor="ctr"/>
                </a:tc>
              </a:tr>
              <a:tr h="85492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ITALIA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72,93%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75,24%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- 2,31%</a:t>
                      </a:r>
                      <a:endParaRPr lang="it-IT" sz="2000" b="1" dirty="0"/>
                    </a:p>
                  </a:txBody>
                  <a:tcPr anchor="ctr"/>
                </a:tc>
              </a:tr>
              <a:tr h="8390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Campania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68,17%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67,86%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+ 0,31%</a:t>
                      </a:r>
                      <a:endParaRPr lang="it-IT" b="0" dirty="0"/>
                    </a:p>
                  </a:txBody>
                  <a:tcPr anchor="ctr"/>
                </a:tc>
              </a:tr>
              <a:tr h="85787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Provincia Napoli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65,33%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64,73%</a:t>
                      </a:r>
                    </a:p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+ 0,60%</a:t>
                      </a:r>
                      <a:endParaRPr lang="it-IT" sz="2000" b="1" i="0" dirty="0"/>
                    </a:p>
                  </a:txBody>
                  <a:tcPr anchor="ctr"/>
                </a:tc>
              </a:tr>
              <a:tr h="8390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Provincia Avellino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72,87%</a:t>
                      </a:r>
                      <a:endParaRPr lang="it-IT" sz="20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73,02%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- 0,15%</a:t>
                      </a:r>
                      <a:endParaRPr lang="it-IT" b="0" dirty="0"/>
                    </a:p>
                  </a:txBody>
                  <a:tcPr anchor="ctr"/>
                </a:tc>
              </a:tr>
              <a:tr h="8390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Provincia Salerno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dirty="0" smtClean="0"/>
                        <a:t>71,66%</a:t>
                      </a:r>
                      <a:endParaRPr lang="it-IT" sz="20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72,44%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/>
                        <a:t>- 0,78%</a:t>
                      </a:r>
                      <a:endParaRPr lang="it-IT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3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16787" cy="5424264"/>
          </a:xfrm>
        </p:spPr>
      </p:pic>
    </p:spTree>
    <p:extLst>
      <p:ext uri="{BB962C8B-B14F-4D97-AF65-F5344CB8AC3E}">
        <p14:creationId xmlns:p14="http://schemas.microsoft.com/office/powerpoint/2010/main" val="22984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" y="764704"/>
            <a:ext cx="9011055" cy="5496272"/>
          </a:xfrm>
        </p:spPr>
      </p:pic>
    </p:spTree>
    <p:extLst>
      <p:ext uri="{BB962C8B-B14F-4D97-AF65-F5344CB8AC3E}">
        <p14:creationId xmlns:p14="http://schemas.microsoft.com/office/powerpoint/2010/main" val="11646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r>
              <a:rPr lang="it-IT" dirty="0" smtClean="0"/>
              <a:t>In 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18457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 smtClean="0"/>
              <a:t>L’affluenza è in calo da alcuni decenni, anche all’estero.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3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 smtClean="0"/>
              <a:t>Il Sud vota meno del Centro-Nord.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3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 smtClean="0"/>
              <a:t>Ad ogni elezione (europee, politiche, referendum) i territori partecipano in modo diverso.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3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 smtClean="0"/>
              <a:t>L’affluenza alle politiche 2018 è calata ancora, anche se meno di quanto si pensava.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3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 smtClean="0"/>
              <a:t>Il Sud ha tenuto meglio del Centro-Nord, ed in alcune realtà (es. Napoli – Caserta) l’affluenza è anche un po’ aumentata rispetto al 2013 (A Napoli l’affluenza rimane comune bassa).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3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 smtClean="0"/>
              <a:t>Il Centro-Nord, soprattutto centro-orientale, è l’area di maggiore affluenza. Calabria, Sicilia e Sardegna sono le regioni con l’affluenza più bassa.</a:t>
            </a:r>
          </a:p>
        </p:txBody>
      </p:sp>
    </p:spTree>
    <p:extLst>
      <p:ext uri="{BB962C8B-B14F-4D97-AF65-F5344CB8AC3E}">
        <p14:creationId xmlns:p14="http://schemas.microsoft.com/office/powerpoint/2010/main" val="11768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24744" cy="1143000"/>
          </a:xfrm>
        </p:spPr>
        <p:txBody>
          <a:bodyPr/>
          <a:lstStyle/>
          <a:p>
            <a:r>
              <a:rPr lang="it-IT" dirty="0" smtClean="0"/>
              <a:t>Risultati 2018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84662" cy="4670486"/>
          </a:xfrm>
        </p:spPr>
      </p:pic>
    </p:spTree>
    <p:extLst>
      <p:ext uri="{BB962C8B-B14F-4D97-AF65-F5344CB8AC3E}">
        <p14:creationId xmlns:p14="http://schemas.microsoft.com/office/powerpoint/2010/main" val="18734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1"/>
            <a:ext cx="8889576" cy="4859552"/>
          </a:xfrm>
        </p:spPr>
      </p:pic>
    </p:spTree>
    <p:extLst>
      <p:ext uri="{BB962C8B-B14F-4D97-AF65-F5344CB8AC3E}">
        <p14:creationId xmlns:p14="http://schemas.microsoft.com/office/powerpoint/2010/main" val="22775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1556792"/>
            <a:ext cx="1840050" cy="1143000"/>
          </a:xfrm>
        </p:spPr>
        <p:txBody>
          <a:bodyPr>
            <a:normAutofit/>
          </a:bodyPr>
          <a:lstStyle/>
          <a:p>
            <a:r>
              <a:rPr lang="it-IT" sz="6000" b="1" dirty="0" smtClean="0"/>
              <a:t>M5S</a:t>
            </a:r>
            <a:endParaRPr lang="it-IT" sz="60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5688632" cy="6208370"/>
          </a:xfrm>
        </p:spPr>
      </p:pic>
    </p:spTree>
    <p:extLst>
      <p:ext uri="{BB962C8B-B14F-4D97-AF65-F5344CB8AC3E}">
        <p14:creationId xmlns:p14="http://schemas.microsoft.com/office/powerpoint/2010/main" val="17812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8264" y="1484784"/>
            <a:ext cx="1440160" cy="1143000"/>
          </a:xfrm>
        </p:spPr>
        <p:txBody>
          <a:bodyPr>
            <a:normAutofit/>
          </a:bodyPr>
          <a:lstStyle/>
          <a:p>
            <a:r>
              <a:rPr lang="it-IT" sz="6000" b="1" dirty="0" smtClean="0"/>
              <a:t>PD</a:t>
            </a:r>
            <a:endParaRPr lang="it-IT" sz="60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5688632" cy="6134939"/>
          </a:xfrm>
        </p:spPr>
      </p:pic>
    </p:spTree>
    <p:extLst>
      <p:ext uri="{BB962C8B-B14F-4D97-AF65-F5344CB8AC3E}">
        <p14:creationId xmlns:p14="http://schemas.microsoft.com/office/powerpoint/2010/main" val="38650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1124744"/>
            <a:ext cx="2016224" cy="1143000"/>
          </a:xfrm>
        </p:spPr>
        <p:txBody>
          <a:bodyPr>
            <a:normAutofit/>
          </a:bodyPr>
          <a:lstStyle/>
          <a:p>
            <a:r>
              <a:rPr lang="it-IT" sz="6000" b="1" dirty="0" smtClean="0"/>
              <a:t>Lega</a:t>
            </a:r>
            <a:endParaRPr lang="it-IT" sz="60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5582931" cy="6069779"/>
          </a:xfrm>
        </p:spPr>
      </p:pic>
    </p:spTree>
    <p:extLst>
      <p:ext uri="{BB962C8B-B14F-4D97-AF65-F5344CB8AC3E}">
        <p14:creationId xmlns:p14="http://schemas.microsoft.com/office/powerpoint/2010/main" val="21051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0272" y="1268760"/>
            <a:ext cx="1368270" cy="1105192"/>
          </a:xfrm>
        </p:spPr>
        <p:txBody>
          <a:bodyPr>
            <a:normAutofit/>
          </a:bodyPr>
          <a:lstStyle/>
          <a:p>
            <a:r>
              <a:rPr lang="it-IT" sz="6000" b="1" dirty="0" smtClean="0"/>
              <a:t>FI</a:t>
            </a:r>
            <a:endParaRPr lang="it-IT" sz="60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5760640" cy="6247859"/>
          </a:xfrm>
        </p:spPr>
      </p:pic>
    </p:spTree>
    <p:extLst>
      <p:ext uri="{BB962C8B-B14F-4D97-AF65-F5344CB8AC3E}">
        <p14:creationId xmlns:p14="http://schemas.microsoft.com/office/powerpoint/2010/main" val="42349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r>
              <a:rPr lang="it-IT" dirty="0" smtClean="0"/>
              <a:t>«Interpretare»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11256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b="1" i="1" dirty="0" smtClean="0">
                <a:solidFill>
                  <a:srgbClr val="0070C0"/>
                </a:solidFill>
              </a:rPr>
              <a:t>Intendere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b="1" i="1" dirty="0">
                <a:solidFill>
                  <a:srgbClr val="0070C0"/>
                </a:solidFill>
              </a:rPr>
              <a:t>spiegare</a:t>
            </a:r>
            <a:r>
              <a:rPr lang="it-IT" dirty="0"/>
              <a:t> nel suo vero significato (o in quello che si ritiene sia il significato giusto o più probabile) il pensiero d’uno scritto o d’un discorso il cui senso sia oscuro o dia luogo a </a:t>
            </a:r>
            <a:r>
              <a:rPr lang="it-IT" dirty="0" smtClean="0"/>
              <a:t>dubbî. </a:t>
            </a:r>
          </a:p>
          <a:p>
            <a:pPr marL="0" indent="0" algn="just">
              <a:buNone/>
            </a:pPr>
            <a:endParaRPr lang="it-IT" sz="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b="1" i="1" dirty="0" smtClean="0">
                <a:solidFill>
                  <a:srgbClr val="0070C0"/>
                </a:solidFill>
              </a:rPr>
              <a:t>Attribuire</a:t>
            </a:r>
            <a:r>
              <a:rPr lang="it-IT" dirty="0" smtClean="0"/>
              <a:t> </a:t>
            </a:r>
            <a:r>
              <a:rPr lang="it-IT" dirty="0"/>
              <a:t>un significato, spiegare la natura, la ragione e il fine di determinati atti o fatti, </a:t>
            </a:r>
            <a:r>
              <a:rPr lang="it-IT" b="1" i="1" dirty="0">
                <a:solidFill>
                  <a:srgbClr val="0070C0"/>
                </a:solidFill>
              </a:rPr>
              <a:t>dedurre</a:t>
            </a:r>
            <a:r>
              <a:rPr lang="it-IT" dirty="0"/>
              <a:t> da indizî o da parole i pensieri e le intenzioni di una </a:t>
            </a:r>
            <a:r>
              <a:rPr lang="it-IT" dirty="0" smtClean="0"/>
              <a:t>persona. Per </a:t>
            </a:r>
            <a:r>
              <a:rPr lang="it-IT" dirty="0" err="1" smtClean="0"/>
              <a:t>estens</a:t>
            </a:r>
            <a:r>
              <a:rPr lang="it-IT" dirty="0" smtClean="0"/>
              <a:t>., </a:t>
            </a:r>
            <a:r>
              <a:rPr lang="it-IT" b="1" i="1" dirty="0" smtClean="0">
                <a:solidFill>
                  <a:srgbClr val="0070C0"/>
                </a:solidFill>
              </a:rPr>
              <a:t>valutare</a:t>
            </a:r>
            <a:r>
              <a:rPr lang="it-IT" dirty="0" smtClean="0"/>
              <a:t> in senso positivo, o negativo, i risultati di un sondaggio elettorale. </a:t>
            </a:r>
          </a:p>
          <a:p>
            <a:pPr marL="0" indent="0" algn="just">
              <a:buNone/>
            </a:pPr>
            <a:endParaRPr lang="it-IT" sz="9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Intendere</a:t>
            </a:r>
            <a:r>
              <a:rPr lang="it-IT" dirty="0"/>
              <a:t>, </a:t>
            </a:r>
            <a:r>
              <a:rPr lang="it-IT" b="1" i="1" dirty="0">
                <a:solidFill>
                  <a:srgbClr val="0070C0"/>
                </a:solidFill>
              </a:rPr>
              <a:t>indovinare</a:t>
            </a:r>
            <a:r>
              <a:rPr lang="it-IT" dirty="0"/>
              <a:t> ciò che è nell’animo di una o più persone, </a:t>
            </a:r>
            <a:r>
              <a:rPr lang="it-IT" b="1" i="1" dirty="0">
                <a:solidFill>
                  <a:srgbClr val="0070C0"/>
                </a:solidFill>
              </a:rPr>
              <a:t>sostituendosi</a:t>
            </a:r>
            <a:r>
              <a:rPr lang="it-IT" dirty="0"/>
              <a:t> a queste nel tradurlo in atto o nel </a:t>
            </a:r>
            <a:r>
              <a:rPr lang="it-IT" dirty="0" smtClean="0"/>
              <a:t>manifestarlo.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9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Sostenere </a:t>
            </a:r>
            <a:r>
              <a:rPr lang="it-IT" dirty="0"/>
              <a:t>una parte in un lavoro teatrale o in un </a:t>
            </a:r>
            <a:r>
              <a:rPr lang="it-IT" dirty="0" smtClean="0"/>
              <a:t>film.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88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5832648" cy="6141957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980728"/>
            <a:ext cx="3240360" cy="1143000"/>
          </a:xfrm>
        </p:spPr>
        <p:txBody>
          <a:bodyPr>
            <a:normAutofit fontScale="90000"/>
          </a:bodyPr>
          <a:lstStyle/>
          <a:p>
            <a:r>
              <a:rPr lang="it-IT" sz="5400" b="1" dirty="0" smtClean="0"/>
              <a:t>Coalizioni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8643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51" y="216560"/>
            <a:ext cx="6031835" cy="65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16632"/>
            <a:ext cx="5976664" cy="670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8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5925488" cy="6651537"/>
          </a:xfrm>
        </p:spPr>
      </p:pic>
    </p:spTree>
    <p:extLst>
      <p:ext uri="{BB962C8B-B14F-4D97-AF65-F5344CB8AC3E}">
        <p14:creationId xmlns:p14="http://schemas.microsoft.com/office/powerpoint/2010/main" val="34339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624415"/>
              </p:ext>
            </p:extLst>
          </p:nvPr>
        </p:nvGraphicFramePr>
        <p:xfrm>
          <a:off x="251520" y="1412776"/>
          <a:ext cx="8568952" cy="509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024744" cy="1143000"/>
          </a:xfrm>
        </p:spPr>
        <p:txBody>
          <a:bodyPr/>
          <a:lstStyle/>
          <a:p>
            <a:r>
              <a:rPr lang="it-IT" dirty="0" smtClean="0"/>
              <a:t>Astenuti </a:t>
            </a:r>
            <a:r>
              <a:rPr lang="it-IT" dirty="0" smtClean="0"/>
              <a:t>2018 </a:t>
            </a:r>
            <a:r>
              <a:rPr lang="it-IT" sz="3200" i="1" dirty="0" smtClean="0"/>
              <a:t>(27,07%)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33580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Giovani al primo voto (18 – 23 anni)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755275"/>
              </p:ext>
            </p:extLst>
          </p:nvPr>
        </p:nvGraphicFramePr>
        <p:xfrm>
          <a:off x="179512" y="1268760"/>
          <a:ext cx="88056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2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r>
              <a:rPr lang="it-IT" dirty="0" smtClean="0"/>
              <a:t>In 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0070C0"/>
                </a:solidFill>
              </a:rPr>
              <a:t>Coalizioni. </a:t>
            </a:r>
            <a:r>
              <a:rPr lang="it-IT" dirty="0" smtClean="0"/>
              <a:t>Il CDX (37%) bene al Nord e al Centro (area tirrenica); il M5S (32,7%) al Sud e al Centro (area adriatica). Il CSX (22,8%) tiene solo in Toscana e nelle grandi città del Centro-Nord.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0070C0"/>
                </a:solidFill>
              </a:rPr>
              <a:t>Partiti. </a:t>
            </a:r>
            <a:r>
              <a:rPr lang="it-IT" dirty="0" smtClean="0"/>
              <a:t>M5S + 7,1%; la Lega + 13,3%. </a:t>
            </a:r>
            <a:r>
              <a:rPr lang="it-IT" dirty="0" smtClean="0"/>
              <a:t>FI </a:t>
            </a:r>
            <a:r>
              <a:rPr lang="it-IT" dirty="0" smtClean="0"/>
              <a:t>cala del 7,6%, il PD del 6,7%. </a:t>
            </a:r>
            <a:r>
              <a:rPr lang="it-IT" dirty="0" err="1" smtClean="0"/>
              <a:t>LeU</a:t>
            </a:r>
            <a:r>
              <a:rPr lang="it-IT" dirty="0" smtClean="0"/>
              <a:t> ottiene gli stessi voti di Sin. Italiana.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0070C0"/>
                </a:solidFill>
              </a:rPr>
              <a:t>Lega</a:t>
            </a:r>
            <a:r>
              <a:rPr lang="it-IT" dirty="0" smtClean="0"/>
              <a:t> cresce anche in molte province del Sud dove supera il 10%. Il </a:t>
            </a:r>
            <a:r>
              <a:rPr lang="it-IT" b="1" dirty="0" smtClean="0">
                <a:solidFill>
                  <a:srgbClr val="0070C0"/>
                </a:solidFill>
              </a:rPr>
              <a:t>M5S</a:t>
            </a:r>
            <a:r>
              <a:rPr lang="it-IT" dirty="0" smtClean="0"/>
              <a:t> supera il 50% in molte province del Sud, arretra un po’ in Piemonte, Liguria, Veneto e Friuli. </a:t>
            </a:r>
            <a:r>
              <a:rPr lang="it-IT" b="1" dirty="0" smtClean="0">
                <a:solidFill>
                  <a:srgbClr val="0070C0"/>
                </a:solidFill>
              </a:rPr>
              <a:t>FI</a:t>
            </a:r>
            <a:r>
              <a:rPr lang="it-IT" dirty="0" smtClean="0"/>
              <a:t> tiene </a:t>
            </a:r>
            <a:r>
              <a:rPr lang="it-IT" dirty="0" smtClean="0"/>
              <a:t>solo </a:t>
            </a:r>
            <a:r>
              <a:rPr lang="it-IT" dirty="0" smtClean="0"/>
              <a:t>in alcune aree meridionali. Il </a:t>
            </a:r>
            <a:r>
              <a:rPr lang="it-IT" b="1" dirty="0" smtClean="0">
                <a:solidFill>
                  <a:srgbClr val="0070C0"/>
                </a:solidFill>
              </a:rPr>
              <a:t>PD</a:t>
            </a:r>
            <a:r>
              <a:rPr lang="it-IT" dirty="0" smtClean="0"/>
              <a:t> cala di molto al Sud e in Emilia-Romagna, tiene a Torino, Milano e Roma.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Gli </a:t>
            </a:r>
            <a:r>
              <a:rPr lang="it-IT" b="1" dirty="0" smtClean="0">
                <a:solidFill>
                  <a:srgbClr val="0070C0"/>
                </a:solidFill>
              </a:rPr>
              <a:t>astenuti</a:t>
            </a:r>
            <a:r>
              <a:rPr lang="it-IT" dirty="0" smtClean="0"/>
              <a:t> sono stati in prevalenza ex elettori di CSX e CX.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I </a:t>
            </a:r>
            <a:r>
              <a:rPr lang="it-IT" b="1" dirty="0" smtClean="0">
                <a:solidFill>
                  <a:srgbClr val="0070C0"/>
                </a:solidFill>
              </a:rPr>
              <a:t>giovanissimi</a:t>
            </a:r>
            <a:r>
              <a:rPr lang="it-IT" dirty="0" smtClean="0"/>
              <a:t> si sono astenuti più degli altri. Hanno scelto di più il M5S, un po’ di più il CSX, meno il CDX.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1943708" y="-1287524"/>
            <a:ext cx="1296144" cy="4248472"/>
          </a:xfrm>
        </p:spPr>
        <p:txBody>
          <a:bodyPr vert="vert270">
            <a:normAutofit/>
          </a:bodyPr>
          <a:lstStyle/>
          <a:p>
            <a:r>
              <a:rPr lang="it-IT" dirty="0" smtClean="0"/>
              <a:t>Territorio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6474927" cy="5460394"/>
          </a:xfrm>
        </p:spPr>
      </p:pic>
    </p:spTree>
    <p:extLst>
      <p:ext uri="{BB962C8B-B14F-4D97-AF65-F5344CB8AC3E}">
        <p14:creationId xmlns:p14="http://schemas.microsoft.com/office/powerpoint/2010/main" val="29838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44853"/>
              </p:ext>
            </p:extLst>
          </p:nvPr>
        </p:nvGraphicFramePr>
        <p:xfrm>
          <a:off x="467544" y="548680"/>
          <a:ext cx="8229600" cy="592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24744" cy="1143000"/>
          </a:xfrm>
        </p:spPr>
        <p:txBody>
          <a:bodyPr/>
          <a:lstStyle/>
          <a:p>
            <a:r>
              <a:rPr lang="it-IT" dirty="0" smtClean="0"/>
              <a:t>Votanti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98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r>
              <a:rPr lang="it-IT" dirty="0" smtClean="0"/>
              <a:t>Affluenza in diocesi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743998"/>
              </p:ext>
            </p:extLst>
          </p:nvPr>
        </p:nvGraphicFramePr>
        <p:xfrm>
          <a:off x="395536" y="1484783"/>
          <a:ext cx="8352927" cy="5115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255"/>
                <a:gridCol w="2332836"/>
                <a:gridCol w="2332836"/>
              </a:tblGrid>
              <a:tr h="1762167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/>
                        <a:t>DIOCESI</a:t>
                      </a:r>
                      <a:endParaRPr lang="it-IT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smtClean="0"/>
                        <a:t>71,33%</a:t>
                      </a:r>
                      <a:endParaRPr lang="it-IT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 smtClean="0"/>
                        <a:t>+ 3,16%</a:t>
                      </a:r>
                    </a:p>
                    <a:p>
                      <a:pPr algn="ctr"/>
                      <a:r>
                        <a:rPr lang="it-IT" sz="1400" b="0" dirty="0" smtClean="0"/>
                        <a:t>(Campania)</a:t>
                      </a:r>
                    </a:p>
                    <a:p>
                      <a:pPr algn="ctr"/>
                      <a:endParaRPr lang="it-IT" sz="1600" b="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it-IT" sz="3200" b="0" dirty="0" smtClean="0"/>
                        <a:t>- 1,6%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it-IT" sz="1400" b="0" dirty="0" smtClean="0"/>
                        <a:t>(Italia)</a:t>
                      </a:r>
                      <a:endParaRPr lang="it-IT" sz="1400" b="0" dirty="0"/>
                    </a:p>
                  </a:txBody>
                  <a:tcPr anchor="ctr"/>
                </a:tc>
              </a:tr>
              <a:tr h="1117674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 smtClean="0"/>
                        <a:t>Avellinese</a:t>
                      </a:r>
                      <a:endParaRPr lang="it-IT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 smtClean="0"/>
                        <a:t>73,28%</a:t>
                      </a:r>
                      <a:endParaRPr lang="it-IT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 smtClean="0"/>
                        <a:t>+ 0,14%</a:t>
                      </a:r>
                    </a:p>
                    <a:p>
                      <a:pPr algn="ctr"/>
                      <a:r>
                        <a:rPr lang="it-IT" sz="1400" b="0" dirty="0" smtClean="0"/>
                        <a:t>(Provincia</a:t>
                      </a:r>
                      <a:r>
                        <a:rPr lang="it-IT" sz="1400" b="0" baseline="0" dirty="0" smtClean="0"/>
                        <a:t> Avellino)</a:t>
                      </a:r>
                      <a:endParaRPr lang="it-IT" sz="1400" b="0" dirty="0" smtClean="0"/>
                    </a:p>
                  </a:txBody>
                  <a:tcPr anchor="ctr"/>
                </a:tc>
              </a:tr>
              <a:tr h="1117674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 smtClean="0"/>
                        <a:t>Napoletano</a:t>
                      </a:r>
                      <a:endParaRPr lang="it-IT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 smtClean="0"/>
                        <a:t>71,21%</a:t>
                      </a:r>
                      <a:endParaRPr lang="it-IT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 smtClean="0"/>
                        <a:t>+ 5,88%</a:t>
                      </a:r>
                    </a:p>
                    <a:p>
                      <a:pPr algn="ctr"/>
                      <a:r>
                        <a:rPr lang="it-IT" sz="1400" b="0" dirty="0" smtClean="0"/>
                        <a:t>(Provincia Napoli)</a:t>
                      </a:r>
                      <a:endParaRPr lang="it-IT" sz="1400" b="0" dirty="0"/>
                    </a:p>
                  </a:txBody>
                  <a:tcPr anchor="ctr"/>
                </a:tc>
              </a:tr>
              <a:tr h="1117674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 smtClean="0"/>
                        <a:t>Scafati</a:t>
                      </a:r>
                      <a:endParaRPr lang="it-IT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 smtClean="0"/>
                        <a:t>70,98%</a:t>
                      </a:r>
                      <a:endParaRPr lang="it-IT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 smtClean="0"/>
                        <a:t>- 0,68%</a:t>
                      </a:r>
                    </a:p>
                    <a:p>
                      <a:pPr algn="ctr"/>
                      <a:r>
                        <a:rPr lang="it-IT" sz="1400" b="0" dirty="0" smtClean="0"/>
                        <a:t>(Provincia di Salerno)</a:t>
                      </a:r>
                      <a:endParaRPr lang="it-IT" sz="14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965245" cy="1202485"/>
          </a:xfrm>
        </p:spPr>
        <p:txBody>
          <a:bodyPr/>
          <a:lstStyle/>
          <a:p>
            <a:r>
              <a:rPr lang="it-IT" dirty="0" smtClean="0"/>
              <a:t>Analisi di contesto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5365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800" dirty="0" smtClean="0"/>
              <a:t>L’analisi del </a:t>
            </a:r>
            <a:r>
              <a:rPr lang="it-IT" sz="2800" dirty="0"/>
              <a:t>contesto di </a:t>
            </a:r>
            <a:r>
              <a:rPr lang="it-IT" sz="2800" dirty="0" smtClean="0"/>
              <a:t>riferimento </a:t>
            </a:r>
            <a:r>
              <a:rPr lang="it-IT" sz="2800" dirty="0"/>
              <a:t>è fondamentale per </a:t>
            </a:r>
            <a:r>
              <a:rPr lang="it-IT" sz="2800" b="1" dirty="0">
                <a:solidFill>
                  <a:srgbClr val="0070C0"/>
                </a:solidFill>
              </a:rPr>
              <a:t>orientare</a:t>
            </a:r>
            <a:r>
              <a:rPr lang="it-IT" sz="2800" dirty="0"/>
              <a:t> al meglio </a:t>
            </a:r>
            <a:r>
              <a:rPr lang="it-IT" sz="2800" dirty="0" smtClean="0"/>
              <a:t>qualsiasi </a:t>
            </a:r>
            <a:r>
              <a:rPr lang="it-IT" sz="2800" b="1" dirty="0">
                <a:solidFill>
                  <a:srgbClr val="0070C0"/>
                </a:solidFill>
              </a:rPr>
              <a:t>progetto</a:t>
            </a:r>
            <a:r>
              <a:rPr lang="it-IT" sz="2800" dirty="0"/>
              <a:t> e individuare </a:t>
            </a:r>
            <a:r>
              <a:rPr lang="it-IT" sz="2800" b="1" i="1" dirty="0">
                <a:solidFill>
                  <a:srgbClr val="0070C0"/>
                </a:solidFill>
              </a:rPr>
              <a:t>stakeholder</a:t>
            </a:r>
            <a:r>
              <a:rPr lang="it-IT" sz="2800" dirty="0"/>
              <a:t> </a:t>
            </a:r>
            <a:r>
              <a:rPr lang="it-IT" sz="2800" dirty="0" smtClean="0"/>
              <a:t>da coinvolgere per dar vita a </a:t>
            </a:r>
            <a:r>
              <a:rPr lang="it-IT" sz="2800" b="1" dirty="0" smtClean="0">
                <a:solidFill>
                  <a:srgbClr val="0070C0"/>
                </a:solidFill>
              </a:rPr>
              <a:t>relazioni</a:t>
            </a:r>
            <a:r>
              <a:rPr lang="it-IT" sz="2800" dirty="0" smtClean="0"/>
              <a:t> utili a </a:t>
            </a:r>
            <a:r>
              <a:rPr lang="it-IT" sz="2800" b="1" dirty="0" smtClean="0">
                <a:solidFill>
                  <a:srgbClr val="0070C0"/>
                </a:solidFill>
              </a:rPr>
              <a:t>perfezionare</a:t>
            </a:r>
            <a:r>
              <a:rPr lang="it-IT" sz="2800" dirty="0" smtClean="0"/>
              <a:t> il proprio </a:t>
            </a:r>
            <a:r>
              <a:rPr lang="it-IT" sz="2800" dirty="0"/>
              <a:t>progetto </a:t>
            </a:r>
            <a:r>
              <a:rPr lang="it-IT" sz="2800" dirty="0" smtClean="0"/>
              <a:t>e </a:t>
            </a:r>
            <a:r>
              <a:rPr lang="it-IT" sz="2800" dirty="0"/>
              <a:t>con esso </a:t>
            </a:r>
            <a:r>
              <a:rPr lang="it-IT" sz="2800" dirty="0" smtClean="0"/>
              <a:t>contribuire allo </a:t>
            </a:r>
            <a:r>
              <a:rPr lang="it-IT" sz="2800" b="1" dirty="0" smtClean="0">
                <a:solidFill>
                  <a:srgbClr val="0070C0"/>
                </a:solidFill>
              </a:rPr>
              <a:t>sviluppo</a:t>
            </a:r>
            <a:r>
              <a:rPr lang="it-IT" sz="2800" dirty="0" smtClean="0"/>
              <a:t> del </a:t>
            </a:r>
            <a:r>
              <a:rPr lang="it-IT" sz="2800" b="1" dirty="0" smtClean="0">
                <a:solidFill>
                  <a:srgbClr val="0070C0"/>
                </a:solidFill>
              </a:rPr>
              <a:t>territorio</a:t>
            </a:r>
            <a:r>
              <a:rPr lang="it-IT" sz="2800" dirty="0" smtClean="0"/>
              <a:t> </a:t>
            </a:r>
            <a:r>
              <a:rPr lang="it-IT" sz="2800" dirty="0"/>
              <a:t>di riferimento.</a:t>
            </a:r>
          </a:p>
        </p:txBody>
      </p:sp>
    </p:spTree>
    <p:extLst>
      <p:ext uri="{BB962C8B-B14F-4D97-AF65-F5344CB8AC3E}">
        <p14:creationId xmlns:p14="http://schemas.microsoft.com/office/powerpoint/2010/main" val="16751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r>
              <a:rPr lang="it-IT" dirty="0" smtClean="0"/>
              <a:t>Variazioni affluenza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712943"/>
              </p:ext>
            </p:extLst>
          </p:nvPr>
        </p:nvGraphicFramePr>
        <p:xfrm>
          <a:off x="179512" y="1196752"/>
          <a:ext cx="8784976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61485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2018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2013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Differenza</a:t>
                      </a:r>
                      <a:endParaRPr lang="it-IT" sz="2400" dirty="0"/>
                    </a:p>
                  </a:txBody>
                  <a:tcPr anchor="ctr"/>
                </a:tc>
              </a:tr>
              <a:tr h="61485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Elettori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471.854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470.257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1.597</a:t>
                      </a:r>
                      <a:endParaRPr lang="it-IT" dirty="0"/>
                    </a:p>
                  </a:txBody>
                  <a:tcPr anchor="ctr"/>
                </a:tc>
              </a:tr>
              <a:tr h="61485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Votanti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336.594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332.891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3.703</a:t>
                      </a:r>
                      <a:endParaRPr lang="it-IT" dirty="0"/>
                    </a:p>
                  </a:txBody>
                  <a:tcPr anchor="ctr"/>
                </a:tc>
              </a:tr>
              <a:tr h="69330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Voti validi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327.004 </a:t>
                      </a:r>
                    </a:p>
                    <a:p>
                      <a:pPr algn="ctr"/>
                      <a:r>
                        <a:rPr lang="it-IT" sz="1400" i="1" dirty="0" smtClean="0"/>
                        <a:t>(97,15%)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318.222</a:t>
                      </a:r>
                    </a:p>
                    <a:p>
                      <a:pPr algn="ctr"/>
                      <a:r>
                        <a:rPr lang="it-IT" sz="1400" i="1" dirty="0" smtClean="0"/>
                        <a:t>(95,59%)</a:t>
                      </a:r>
                      <a:endParaRPr lang="it-IT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8.822</a:t>
                      </a:r>
                      <a:endParaRPr lang="it-IT" dirty="0"/>
                    </a:p>
                  </a:txBody>
                  <a:tcPr anchor="ctr"/>
                </a:tc>
              </a:tr>
              <a:tr h="859337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Affluenza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71,33%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70,79%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+0,54%</a:t>
                      </a:r>
                      <a:endParaRPr lang="it-IT" sz="2400" b="1" dirty="0"/>
                    </a:p>
                  </a:txBody>
                  <a:tcPr anchor="ctr"/>
                </a:tc>
              </a:tr>
              <a:tr h="71580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Avellinese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73,28%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73,05%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+0,23%</a:t>
                      </a:r>
                      <a:endParaRPr lang="it-IT" dirty="0"/>
                    </a:p>
                  </a:txBody>
                  <a:tcPr anchor="ctr"/>
                </a:tc>
              </a:tr>
              <a:tr h="71580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Napoletano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71,21%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70,46%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+0,75%</a:t>
                      </a:r>
                      <a:endParaRPr lang="it-IT" dirty="0"/>
                    </a:p>
                  </a:txBody>
                  <a:tcPr anchor="ctr"/>
                </a:tc>
              </a:tr>
              <a:tr h="71580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Scafati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70,98%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72,24%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-1,26%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3000" y="404664"/>
            <a:ext cx="7355160" cy="990600"/>
          </a:xfrm>
        </p:spPr>
        <p:txBody>
          <a:bodyPr/>
          <a:lstStyle/>
          <a:p>
            <a:r>
              <a:rPr lang="it-IT" dirty="0" smtClean="0"/>
              <a:t>Comuni con affluenza più alta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947834"/>
              </p:ext>
            </p:extLst>
          </p:nvPr>
        </p:nvGraphicFramePr>
        <p:xfrm>
          <a:off x="467544" y="1268760"/>
          <a:ext cx="8229600" cy="223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464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Casamarciano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78,00 % </a:t>
                      </a:r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(+ 2,33%)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E0FF"/>
                    </a:solidFill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Scisciano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76,80 %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Paolo Belsito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76,16 %  </a:t>
                      </a:r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(+ 0,23%)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Lauro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76,04 %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Cimitile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75,48 %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49859"/>
              </p:ext>
            </p:extLst>
          </p:nvPr>
        </p:nvGraphicFramePr>
        <p:xfrm>
          <a:off x="467544" y="4365106"/>
          <a:ext cx="8229600" cy="214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284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Poggiomarino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69,75 %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84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Roccarainola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69,53 % </a:t>
                      </a:r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(- 4,38%)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4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Sant'Anastasia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69,20 %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84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Boscoreale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65,95 %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4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Torre Annunziata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62,56 % </a:t>
                      </a:r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(+0,92%)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>
          <a:xfrm>
            <a:off x="716876" y="3501008"/>
            <a:ext cx="78488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Comuni con affluenza più bassa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13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439" y="476672"/>
            <a:ext cx="8075240" cy="807368"/>
          </a:xfrm>
        </p:spPr>
        <p:txBody>
          <a:bodyPr/>
          <a:lstStyle/>
          <a:p>
            <a:r>
              <a:rPr lang="it-IT" dirty="0" smtClean="0"/>
              <a:t>Comuni con maggiore aumento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152986"/>
              </p:ext>
            </p:extLst>
          </p:nvPr>
        </p:nvGraphicFramePr>
        <p:xfrm>
          <a:off x="467544" y="1268760"/>
          <a:ext cx="8219256" cy="20882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04456"/>
                <a:gridCol w="4114800"/>
              </a:tblGrid>
              <a:tr h="4176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Carbonara di Nola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+ 5,84 %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Visciano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+ 5,27 %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Brusciano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+ 4,07 %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Pomigliano d'Arco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2,68 %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Casalnuovo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+ 2,63 %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1183303" y="3573016"/>
            <a:ext cx="68407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Comuni con maggiore calo</a:t>
            </a:r>
            <a:endParaRPr lang="it-IT" dirty="0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32536"/>
              </p:ext>
            </p:extLst>
          </p:nvPr>
        </p:nvGraphicFramePr>
        <p:xfrm>
          <a:off x="498376" y="4391324"/>
          <a:ext cx="8219256" cy="20620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04456"/>
                <a:gridCol w="4114800"/>
              </a:tblGrid>
              <a:tr h="4124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Quindici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- 2,24 %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24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Sirignano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- 2,60 %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4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Liveri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- 3,56 %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24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Tufino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- 3,77 %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4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Roccarainola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- 4,38 %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4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r>
              <a:rPr lang="it-IT" dirty="0" smtClean="0"/>
              <a:t>Coalizioni 2018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63490"/>
              </p:ext>
            </p:extLst>
          </p:nvPr>
        </p:nvGraphicFramePr>
        <p:xfrm>
          <a:off x="0" y="1196752"/>
          <a:ext cx="910850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3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24744" cy="1143000"/>
          </a:xfrm>
        </p:spPr>
        <p:txBody>
          <a:bodyPr/>
          <a:lstStyle/>
          <a:p>
            <a:r>
              <a:rPr lang="it-IT" dirty="0" smtClean="0"/>
              <a:t>Coalizioni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910936"/>
              </p:ext>
            </p:extLst>
          </p:nvPr>
        </p:nvGraphicFramePr>
        <p:xfrm>
          <a:off x="107504" y="1268760"/>
          <a:ext cx="89289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0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r>
              <a:rPr lang="it-IT" dirty="0" smtClean="0"/>
              <a:t>Partiti 2018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90012"/>
              </p:ext>
            </p:extLst>
          </p:nvPr>
        </p:nvGraphicFramePr>
        <p:xfrm>
          <a:off x="31563" y="1052736"/>
          <a:ext cx="903649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3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24744" cy="1143000"/>
          </a:xfrm>
        </p:spPr>
        <p:txBody>
          <a:bodyPr/>
          <a:lstStyle/>
          <a:p>
            <a:r>
              <a:rPr lang="it-IT" dirty="0" smtClean="0"/>
              <a:t>Partiti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918763"/>
              </p:ext>
            </p:extLst>
          </p:nvPr>
        </p:nvGraphicFramePr>
        <p:xfrm>
          <a:off x="-108520" y="1268760"/>
          <a:ext cx="9418627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61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r>
              <a:rPr lang="it-IT" dirty="0" smtClean="0"/>
              <a:t>Confronto Italia - Diocesi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068340"/>
              </p:ext>
            </p:extLst>
          </p:nvPr>
        </p:nvGraphicFramePr>
        <p:xfrm>
          <a:off x="0" y="1340768"/>
          <a:ext cx="912035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0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Confronto Italia – Diocesi 2013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559042"/>
              </p:ext>
            </p:extLst>
          </p:nvPr>
        </p:nvGraphicFramePr>
        <p:xfrm>
          <a:off x="-108520" y="1268760"/>
          <a:ext cx="909145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52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r>
              <a:rPr lang="it-IT" dirty="0" smtClean="0"/>
              <a:t>Nelle tre zone nel 2018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030407"/>
              </p:ext>
            </p:extLst>
          </p:nvPr>
        </p:nvGraphicFramePr>
        <p:xfrm>
          <a:off x="0" y="1412776"/>
          <a:ext cx="90364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6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24744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Studiare l’affluenza per: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39248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sz="3600" dirty="0" smtClean="0"/>
              <a:t>Analizzare l’ «umore» degli elettori;</a:t>
            </a:r>
          </a:p>
          <a:p>
            <a:pPr marL="640080" indent="-571500" algn="just">
              <a:buFont typeface="Wingdings" panose="05000000000000000000" pitchFamily="2" charset="2"/>
              <a:buChar char="ü"/>
            </a:pPr>
            <a:endParaRPr lang="it-IT" sz="3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600" dirty="0" smtClean="0"/>
              <a:t>Verificare il gradimento circa le persone e le proposte in campo;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3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600" dirty="0" smtClean="0"/>
              <a:t>Misurare il grado di sensibilità civica.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57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r>
              <a:rPr lang="it-IT" dirty="0" smtClean="0"/>
              <a:t>In 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sz="2600" dirty="0" smtClean="0"/>
              <a:t>L’</a:t>
            </a:r>
            <a:r>
              <a:rPr lang="it-IT" sz="2600" b="1" dirty="0" smtClean="0">
                <a:solidFill>
                  <a:srgbClr val="0070C0"/>
                </a:solidFill>
              </a:rPr>
              <a:t>affluenza</a:t>
            </a:r>
            <a:r>
              <a:rPr lang="it-IT" sz="2600" dirty="0" smtClean="0"/>
              <a:t> in diocesi si mostra più alta di quella provinciale e regionale.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600" b="1" dirty="0" smtClean="0">
                <a:solidFill>
                  <a:srgbClr val="0070C0"/>
                </a:solidFill>
              </a:rPr>
              <a:t>Coalizioni</a:t>
            </a:r>
            <a:r>
              <a:rPr lang="it-IT" sz="2600" b="1" dirty="0" smtClean="0"/>
              <a:t>. </a:t>
            </a:r>
            <a:r>
              <a:rPr lang="it-IT" sz="2600" dirty="0" smtClean="0"/>
              <a:t>Netta affermazione del M5S (53,8%); CDX cala dell’11,2%, il CSX del 7,9%. Determinante lo spostamento di chi nel 2013 scelse il CX (12,6%).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600" b="1" dirty="0" smtClean="0">
                <a:solidFill>
                  <a:srgbClr val="0070C0"/>
                </a:solidFill>
              </a:rPr>
              <a:t>Partiti. </a:t>
            </a:r>
            <a:r>
              <a:rPr lang="it-IT" sz="2600" dirty="0" smtClean="0"/>
              <a:t>Il M5S cresce del 33,4%; FI cala del 13%, il PD dell’8,7%. La Lega raggiunge il 2,8%. Sia il M5S </a:t>
            </a:r>
            <a:r>
              <a:rPr lang="it-IT" sz="2600" smtClean="0"/>
              <a:t>che FI </a:t>
            </a:r>
            <a:r>
              <a:rPr lang="it-IT" sz="2600" dirty="0" smtClean="0"/>
              <a:t>sono sopra la media nazionale.</a:t>
            </a:r>
          </a:p>
          <a:p>
            <a:pPr marL="0" indent="0" algn="just">
              <a:buNone/>
            </a:pPr>
            <a:endParaRPr lang="it-IT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600" b="1" dirty="0" smtClean="0">
                <a:solidFill>
                  <a:srgbClr val="0070C0"/>
                </a:solidFill>
              </a:rPr>
              <a:t>Zone pastorali</a:t>
            </a:r>
            <a:r>
              <a:rPr lang="it-IT" sz="2600" dirty="0" smtClean="0">
                <a:solidFill>
                  <a:srgbClr val="0070C0"/>
                </a:solidFill>
              </a:rPr>
              <a:t>. </a:t>
            </a:r>
            <a:r>
              <a:rPr lang="it-IT" sz="2600" dirty="0" smtClean="0"/>
              <a:t>La Prima è quella dove il CDX ottiene il miglior risultato (33,2%). La Seconda è quella dove il M5S va meglio (61,5%). Il CSX ha risultati omogenei nelle tra zone.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6814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r>
              <a:rPr lang="it-IT" dirty="0" smtClean="0"/>
              <a:t>Comunali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544616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12 comuni </a:t>
            </a:r>
            <a:r>
              <a:rPr lang="it-IT" dirty="0" smtClean="0"/>
              <a:t>chiamati al voto.</a:t>
            </a:r>
          </a:p>
          <a:p>
            <a:pPr algn="just"/>
            <a:endParaRPr lang="it-IT" sz="1100" b="1" dirty="0" smtClean="0">
              <a:solidFill>
                <a:srgbClr val="0070C0"/>
              </a:solidFill>
            </a:endParaRPr>
          </a:p>
          <a:p>
            <a:pPr algn="just"/>
            <a:r>
              <a:rPr lang="it-IT" b="1" dirty="0" smtClean="0">
                <a:solidFill>
                  <a:srgbClr val="0070C0"/>
                </a:solidFill>
              </a:rPr>
              <a:t>Palma Campania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affluenza al 79,8% </a:t>
            </a:r>
            <a:r>
              <a:rPr lang="it-IT" sz="2000" dirty="0" smtClean="0"/>
              <a:t>(+1,7%)</a:t>
            </a:r>
            <a:r>
              <a:rPr lang="it-IT" dirty="0" smtClean="0"/>
              <a:t>; </a:t>
            </a:r>
          </a:p>
          <a:p>
            <a:pPr marL="0" indent="0" algn="just">
              <a:buNone/>
            </a:pPr>
            <a:r>
              <a:rPr lang="it-IT" b="1" dirty="0" smtClean="0"/>
              <a:t>  </a:t>
            </a:r>
            <a:r>
              <a:rPr lang="it-IT" b="1" dirty="0" smtClean="0">
                <a:solidFill>
                  <a:srgbClr val="0070C0"/>
                </a:solidFill>
              </a:rPr>
              <a:t>Boscoreale</a:t>
            </a:r>
            <a:r>
              <a:rPr lang="it-IT" dirty="0" smtClean="0"/>
              <a:t> 63,3% </a:t>
            </a:r>
            <a:r>
              <a:rPr lang="it-IT" sz="2000" dirty="0" smtClean="0"/>
              <a:t>(-10,3%)</a:t>
            </a:r>
            <a:r>
              <a:rPr lang="it-IT" dirty="0" smtClean="0"/>
              <a:t>; </a:t>
            </a:r>
          </a:p>
          <a:p>
            <a:pPr marL="0" indent="0" algn="just">
              <a:buNone/>
            </a:pPr>
            <a:r>
              <a:rPr lang="it-IT" b="1" dirty="0" smtClean="0"/>
              <a:t>  </a:t>
            </a:r>
            <a:r>
              <a:rPr lang="it-IT" b="1" dirty="0" smtClean="0">
                <a:solidFill>
                  <a:srgbClr val="0070C0"/>
                </a:solidFill>
              </a:rPr>
              <a:t>Mugnano del Cardinale</a:t>
            </a:r>
            <a:r>
              <a:rPr lang="it-IT" b="1" dirty="0" smtClean="0"/>
              <a:t> </a:t>
            </a:r>
            <a:r>
              <a:rPr lang="it-IT" dirty="0" smtClean="0"/>
              <a:t>76,67% </a:t>
            </a:r>
            <a:r>
              <a:rPr lang="it-IT" sz="2000" dirty="0" smtClean="0"/>
              <a:t>(+0,04%)</a:t>
            </a:r>
          </a:p>
          <a:p>
            <a:endParaRPr lang="it-IT" sz="1100" dirty="0" smtClean="0"/>
          </a:p>
          <a:p>
            <a:r>
              <a:rPr lang="it-IT" dirty="0" smtClean="0"/>
              <a:t>A </a:t>
            </a:r>
            <a:r>
              <a:rPr lang="it-IT" b="1" dirty="0" smtClean="0">
                <a:solidFill>
                  <a:srgbClr val="0070C0"/>
                </a:solidFill>
              </a:rPr>
              <a:t>S. Vitaliano</a:t>
            </a:r>
            <a:r>
              <a:rPr lang="it-IT" dirty="0" smtClean="0"/>
              <a:t> e </a:t>
            </a:r>
            <a:r>
              <a:rPr lang="it-IT" b="1" dirty="0" smtClean="0">
                <a:solidFill>
                  <a:srgbClr val="0070C0"/>
                </a:solidFill>
              </a:rPr>
              <a:t>Marzano di Nola</a:t>
            </a:r>
            <a:r>
              <a:rPr lang="it-IT" dirty="0" smtClean="0"/>
              <a:t> presentata una sola lista.</a:t>
            </a:r>
          </a:p>
          <a:p>
            <a:pPr marL="0" indent="0">
              <a:buNone/>
            </a:pPr>
            <a:r>
              <a:rPr lang="it-IT" dirty="0" smtClean="0"/>
              <a:t>   Superato il quorum </a:t>
            </a:r>
            <a:r>
              <a:rPr lang="it-IT" sz="2000" dirty="0" smtClean="0"/>
              <a:t>(50%)</a:t>
            </a:r>
            <a:r>
              <a:rPr lang="it-IT" dirty="0" smtClean="0"/>
              <a:t>: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60,4% a </a:t>
            </a:r>
            <a:r>
              <a:rPr lang="it-IT" i="1" dirty="0" smtClean="0"/>
              <a:t>S. Vitaliano </a:t>
            </a:r>
            <a:r>
              <a:rPr lang="it-IT" sz="2000" i="1" dirty="0" smtClean="0"/>
              <a:t>(-19,1%)</a:t>
            </a:r>
            <a:r>
              <a:rPr lang="it-IT" dirty="0" smtClean="0"/>
              <a:t>;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78,9% a </a:t>
            </a:r>
            <a:r>
              <a:rPr lang="it-IT" i="1" dirty="0" smtClean="0"/>
              <a:t>Marzano di Nola </a:t>
            </a:r>
            <a:r>
              <a:rPr lang="it-IT" sz="2000" i="1" dirty="0" smtClean="0"/>
              <a:t>(-3,2%)</a:t>
            </a:r>
            <a:r>
              <a:rPr lang="it-IT" dirty="0" smtClean="0"/>
              <a:t>.</a:t>
            </a:r>
          </a:p>
          <a:p>
            <a:endParaRPr lang="it-IT" sz="1100" dirty="0" smtClean="0"/>
          </a:p>
          <a:p>
            <a:r>
              <a:rPr lang="it-IT" dirty="0" smtClean="0"/>
              <a:t>A </a:t>
            </a:r>
            <a:r>
              <a:rPr lang="it-IT" b="1" dirty="0" smtClean="0">
                <a:solidFill>
                  <a:srgbClr val="0070C0"/>
                </a:solidFill>
              </a:rPr>
              <a:t>San Giuseppe </a:t>
            </a:r>
            <a:r>
              <a:rPr lang="it-IT" dirty="0" smtClean="0"/>
              <a:t>si sono presentate ben 29 liste.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Una ogni 761 elettori. Una ogni 589 votanti.</a:t>
            </a:r>
          </a:p>
          <a:p>
            <a:endParaRPr lang="it-IT" sz="1000" dirty="0" smtClean="0"/>
          </a:p>
          <a:p>
            <a:r>
              <a:rPr lang="it-IT" dirty="0" smtClean="0"/>
              <a:t>A </a:t>
            </a:r>
            <a:r>
              <a:rPr lang="it-IT" b="1" dirty="0" smtClean="0">
                <a:solidFill>
                  <a:srgbClr val="0070C0"/>
                </a:solidFill>
              </a:rPr>
              <a:t>Mugnano del Cardinale </a:t>
            </a:r>
            <a:r>
              <a:rPr lang="it-IT" dirty="0" smtClean="0"/>
              <a:t>una lista ha vinto </a:t>
            </a:r>
            <a:r>
              <a:rPr lang="it-IT" dirty="0" smtClean="0"/>
              <a:t>per soli </a:t>
            </a:r>
            <a:r>
              <a:rPr lang="it-IT" b="1" dirty="0" smtClean="0">
                <a:solidFill>
                  <a:srgbClr val="0070C0"/>
                </a:solidFill>
              </a:rPr>
              <a:t>58 voti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6155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Preferenze regionali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256498"/>
              </p:ext>
            </p:extLst>
          </p:nvPr>
        </p:nvGraphicFramePr>
        <p:xfrm>
          <a:off x="179512" y="1412776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8290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i cattolici?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971814" cy="4366709"/>
          </a:xfrm>
        </p:spPr>
      </p:pic>
    </p:spTree>
    <p:extLst>
      <p:ext uri="{BB962C8B-B14F-4D97-AF65-F5344CB8AC3E}">
        <p14:creationId xmlns:p14="http://schemas.microsoft.com/office/powerpoint/2010/main" val="596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927980" cy="4601874"/>
          </a:xfr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it-IT" dirty="0" smtClean="0"/>
              <a:t>Profilo demografico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43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8933335" cy="4570409"/>
          </a:xfr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it-IT" dirty="0" smtClean="0"/>
              <a:t>Profilo socio-lavorativo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7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8873560" cy="4224959"/>
          </a:xfr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it-IT" dirty="0" smtClean="0"/>
              <a:t>Profilo politico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18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/>
          <a:lstStyle/>
          <a:p>
            <a:r>
              <a:rPr lang="it-IT" dirty="0" smtClean="0"/>
              <a:t>Le tendenze…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090736" cy="5060331"/>
          </a:xfrm>
        </p:spPr>
      </p:pic>
    </p:spTree>
    <p:extLst>
      <p:ext uri="{BB962C8B-B14F-4D97-AF65-F5344CB8AC3E}">
        <p14:creationId xmlns:p14="http://schemas.microsoft.com/office/powerpoint/2010/main" val="25235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In 10 anni i </a:t>
            </a:r>
            <a:r>
              <a:rPr lang="it-IT" b="1" dirty="0" smtClean="0">
                <a:solidFill>
                  <a:srgbClr val="0070C0"/>
                </a:solidFill>
              </a:rPr>
              <a:t>praticanti/saltuari</a:t>
            </a:r>
            <a:r>
              <a:rPr lang="it-IT" dirty="0" smtClean="0"/>
              <a:t> sono passati dal 73,4% al 62,6%. I </a:t>
            </a:r>
            <a:r>
              <a:rPr lang="it-IT" b="1" dirty="0" smtClean="0">
                <a:solidFill>
                  <a:srgbClr val="0070C0"/>
                </a:solidFill>
              </a:rPr>
              <a:t>non credenti</a:t>
            </a:r>
            <a:r>
              <a:rPr lang="it-IT" dirty="0" smtClean="0"/>
              <a:t> sono passati dal 13% al 22,6%.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Tra i cattolici </a:t>
            </a:r>
            <a:r>
              <a:rPr lang="it-IT" b="1" dirty="0" smtClean="0">
                <a:solidFill>
                  <a:srgbClr val="0070C0"/>
                </a:solidFill>
              </a:rPr>
              <a:t>impegnati/praticanti </a:t>
            </a:r>
            <a:r>
              <a:rPr lang="it-IT" dirty="0" smtClean="0"/>
              <a:t>sono di più le donne, gli over 65, chi ha la licenza elementare e i laureati. Molti pensionati e casalinghe. Pochi operai. Più al Sud e nei comuni con meno di 100mila abitanti.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I </a:t>
            </a:r>
            <a:r>
              <a:rPr lang="it-IT" b="1" dirty="0" smtClean="0">
                <a:solidFill>
                  <a:srgbClr val="0070C0"/>
                </a:solidFill>
              </a:rPr>
              <a:t>saltuari </a:t>
            </a:r>
            <a:r>
              <a:rPr lang="it-IT" dirty="0" smtClean="0"/>
              <a:t>più tra i 45 e i 65ni, tra chi ha licenza media o diploma. Soprattutto nel Triveneto e al Sud.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I </a:t>
            </a:r>
            <a:r>
              <a:rPr lang="it-IT" b="1" dirty="0" smtClean="0">
                <a:solidFill>
                  <a:srgbClr val="0070C0"/>
                </a:solidFill>
              </a:rPr>
              <a:t>non praticanti</a:t>
            </a:r>
            <a:r>
              <a:rPr lang="it-IT" dirty="0" smtClean="0"/>
              <a:t>, invariati in 10 anni (12%), hanno caratteristiche omogenee. Un po’ più alti tra i 25 e 34ni. Più presenti in Toscana, Emilia-R., Umbria, Marche.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Più si riduce la pratica religiosa più aumenta chi si colloca nel CDX o DX.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Diminuisce la pratica religiosa soprattutto tra 35 – 44ni, casalinghe e chi non si colloca politicamente o si colloca a DX.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8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r>
              <a:rPr lang="it-IT" dirty="0" smtClean="0"/>
              <a:t>In precedenza…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14849"/>
            <a:ext cx="7920880" cy="5843151"/>
          </a:xfrm>
        </p:spPr>
      </p:pic>
    </p:spTree>
    <p:extLst>
      <p:ext uri="{BB962C8B-B14F-4D97-AF65-F5344CB8AC3E}">
        <p14:creationId xmlns:p14="http://schemas.microsoft.com/office/powerpoint/2010/main" val="11920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965245" cy="1202485"/>
          </a:xfrm>
        </p:spPr>
        <p:txBody>
          <a:bodyPr/>
          <a:lstStyle/>
          <a:p>
            <a:r>
              <a:rPr lang="it-IT" dirty="0" smtClean="0"/>
              <a:t>Allargare lo sguardo</a:t>
            </a:r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515456" cy="4384388"/>
          </a:xfrm>
        </p:spPr>
      </p:pic>
    </p:spTree>
    <p:extLst>
      <p:ext uri="{BB962C8B-B14F-4D97-AF65-F5344CB8AC3E}">
        <p14:creationId xmlns:p14="http://schemas.microsoft.com/office/powerpoint/2010/main" val="27247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Politiche 2018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" y="1772816"/>
            <a:ext cx="9033830" cy="4293462"/>
          </a:xfrm>
        </p:spPr>
      </p:pic>
    </p:spTree>
    <p:extLst>
      <p:ext uri="{BB962C8B-B14F-4D97-AF65-F5344CB8AC3E}">
        <p14:creationId xmlns:p14="http://schemas.microsoft.com/office/powerpoint/2010/main" val="34767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r>
              <a:rPr lang="it-IT" dirty="0" smtClean="0"/>
              <a:t>In futuro…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" y="1556792"/>
            <a:ext cx="9015244" cy="4565731"/>
          </a:xfrm>
        </p:spPr>
      </p:pic>
    </p:spTree>
    <p:extLst>
      <p:ext uri="{BB962C8B-B14F-4D97-AF65-F5344CB8AC3E}">
        <p14:creationId xmlns:p14="http://schemas.microsoft.com/office/powerpoint/2010/main" val="35541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r>
              <a:rPr lang="it-IT" dirty="0" smtClean="0"/>
              <a:t>In 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Al </a:t>
            </a:r>
            <a:r>
              <a:rPr lang="it-IT" b="1" dirty="0" smtClean="0">
                <a:solidFill>
                  <a:srgbClr val="0070C0"/>
                </a:solidFill>
              </a:rPr>
              <a:t>Referendum</a:t>
            </a:r>
            <a:r>
              <a:rPr lang="it-IT" dirty="0" smtClean="0"/>
              <a:t> il 48% degli gli </a:t>
            </a:r>
            <a:r>
              <a:rPr lang="it-IT" b="1" dirty="0" smtClean="0">
                <a:solidFill>
                  <a:srgbClr val="0070C0"/>
                </a:solidFill>
              </a:rPr>
              <a:t>impegnati/assidui</a:t>
            </a:r>
            <a:r>
              <a:rPr lang="it-IT" dirty="0" smtClean="0"/>
              <a:t> hanno votato SI contro il 40% del dato nazionale.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Alle </a:t>
            </a:r>
            <a:r>
              <a:rPr lang="it-IT" b="1" dirty="0" smtClean="0">
                <a:solidFill>
                  <a:srgbClr val="0070C0"/>
                </a:solidFill>
              </a:rPr>
              <a:t>Politiche</a:t>
            </a:r>
            <a:r>
              <a:rPr lang="it-IT" dirty="0" smtClean="0"/>
              <a:t> gli </a:t>
            </a:r>
            <a:r>
              <a:rPr lang="it-IT" b="1" dirty="0" smtClean="0">
                <a:solidFill>
                  <a:srgbClr val="0070C0"/>
                </a:solidFill>
              </a:rPr>
              <a:t>assidui</a:t>
            </a:r>
            <a:r>
              <a:rPr lang="it-IT" dirty="0" smtClean="0"/>
              <a:t> hanno fatto scelte diverse da </a:t>
            </a:r>
            <a:r>
              <a:rPr lang="it-IT" b="1" dirty="0" smtClean="0">
                <a:solidFill>
                  <a:srgbClr val="0070C0"/>
                </a:solidFill>
              </a:rPr>
              <a:t>chi va a messa mensilmente</a:t>
            </a:r>
            <a:r>
              <a:rPr lang="it-IT" dirty="0" smtClean="0"/>
              <a:t>: PD +8,5%; </a:t>
            </a:r>
            <a:r>
              <a:rPr lang="it-IT" dirty="0" err="1" smtClean="0"/>
              <a:t>Nci</a:t>
            </a:r>
            <a:r>
              <a:rPr lang="it-IT" dirty="0" smtClean="0"/>
              <a:t>-UDC +1,4%; Lega -2,9%; </a:t>
            </a:r>
            <a:r>
              <a:rPr lang="it-IT" dirty="0" err="1" smtClean="0"/>
              <a:t>FdI</a:t>
            </a:r>
            <a:r>
              <a:rPr lang="it-IT" dirty="0" smtClean="0"/>
              <a:t> -2,3%; FI -1,7%; M5S -1,5%.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rgbClr val="0070C0"/>
                </a:solidFill>
              </a:rPr>
              <a:t>PD</a:t>
            </a:r>
            <a:r>
              <a:rPr lang="it-IT" dirty="0" smtClean="0"/>
              <a:t> ha consensi più alti tra gli assidui e i non praticanti; il </a:t>
            </a:r>
            <a:r>
              <a:rPr lang="it-IT" b="1" dirty="0" smtClean="0">
                <a:solidFill>
                  <a:srgbClr val="0070C0"/>
                </a:solidFill>
              </a:rPr>
              <a:t>M5S</a:t>
            </a:r>
            <a:r>
              <a:rPr lang="it-IT" dirty="0" smtClean="0"/>
              <a:t> tra i saltuari e i non praticanti; </a:t>
            </a:r>
            <a:r>
              <a:rPr lang="it-IT" b="1" dirty="0" smtClean="0">
                <a:solidFill>
                  <a:srgbClr val="0070C0"/>
                </a:solidFill>
              </a:rPr>
              <a:t>FI</a:t>
            </a:r>
            <a:r>
              <a:rPr lang="it-IT" dirty="0" smtClean="0"/>
              <a:t> tra i «mensili» e gli assidui; la </a:t>
            </a:r>
            <a:r>
              <a:rPr lang="it-IT" b="1" dirty="0" smtClean="0">
                <a:solidFill>
                  <a:srgbClr val="0070C0"/>
                </a:solidFill>
              </a:rPr>
              <a:t>Lega</a:t>
            </a:r>
            <a:r>
              <a:rPr lang="it-IT" dirty="0" smtClean="0"/>
              <a:t> e </a:t>
            </a:r>
            <a:r>
              <a:rPr lang="it-IT" b="1" dirty="0" err="1" smtClean="0">
                <a:solidFill>
                  <a:srgbClr val="0070C0"/>
                </a:solidFill>
              </a:rPr>
              <a:t>FdI</a:t>
            </a:r>
            <a:r>
              <a:rPr lang="it-IT" dirty="0" smtClean="0"/>
              <a:t> tra i «mensili» e i saltuari.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Negli ultimi 12 anni si è avuta crescita del M5S, stabile collocazione a CX, calo del CDX e del CSX (eccezione per quest’ultimo le europee del 2014).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Quasi raddoppiati chi </a:t>
            </a:r>
            <a:r>
              <a:rPr lang="it-IT" b="1" dirty="0" smtClean="0">
                <a:solidFill>
                  <a:srgbClr val="0070C0"/>
                </a:solidFill>
              </a:rPr>
              <a:t>non vota</a:t>
            </a:r>
            <a:r>
              <a:rPr lang="it-IT" dirty="0" smtClean="0"/>
              <a:t> o </a:t>
            </a:r>
            <a:r>
              <a:rPr lang="it-IT" b="1" dirty="0" smtClean="0">
                <a:solidFill>
                  <a:srgbClr val="0070C0"/>
                </a:solidFill>
              </a:rPr>
              <a:t>non si colloca politicamente</a:t>
            </a:r>
            <a:r>
              <a:rPr lang="it-IT" dirty="0" smtClean="0"/>
              <a:t>. Oggi sono la </a:t>
            </a:r>
            <a:r>
              <a:rPr lang="it-IT" b="1" dirty="0" smtClean="0">
                <a:solidFill>
                  <a:srgbClr val="0070C0"/>
                </a:solidFill>
              </a:rPr>
              <a:t>maggioranza relativa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7546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Benessere Equo Sostenibile (BES)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50642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«Il </a:t>
            </a:r>
            <a:r>
              <a:rPr lang="it-IT" dirty="0"/>
              <a:t>2016 è stato l’anno della </a:t>
            </a:r>
            <a:r>
              <a:rPr lang="it-IT" b="1" i="1" dirty="0">
                <a:solidFill>
                  <a:srgbClr val="0070C0"/>
                </a:solidFill>
              </a:rPr>
              <a:t>definitiva uscita </a:t>
            </a:r>
            <a:r>
              <a:rPr lang="it-IT" dirty="0"/>
              <a:t>del Paese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b="1" i="1" dirty="0">
                <a:solidFill>
                  <a:srgbClr val="0070C0"/>
                </a:solidFill>
              </a:rPr>
              <a:t>da una crisi profonda e </a:t>
            </a:r>
            <a:r>
              <a:rPr lang="it-IT" b="1" i="1" dirty="0" smtClean="0">
                <a:solidFill>
                  <a:srgbClr val="0070C0"/>
                </a:solidFill>
              </a:rPr>
              <a:t>prolungata</a:t>
            </a:r>
            <a:r>
              <a:rPr lang="it-IT" dirty="0" smtClean="0"/>
              <a:t>, che </a:t>
            </a:r>
            <a:r>
              <a:rPr lang="it-IT" dirty="0"/>
              <a:t>ha cambiato la struttura produttiva italiana, i comportamenti individuali, le </a:t>
            </a:r>
            <a:r>
              <a:rPr lang="it-IT" dirty="0" smtClean="0"/>
              <a:t>politiche pubbliche</a:t>
            </a:r>
            <a:r>
              <a:rPr lang="it-IT" dirty="0"/>
              <a:t>. 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Il </a:t>
            </a:r>
            <a:r>
              <a:rPr lang="it-IT" b="1" i="1" dirty="0">
                <a:solidFill>
                  <a:srgbClr val="0070C0"/>
                </a:solidFill>
              </a:rPr>
              <a:t>miglioramento</a:t>
            </a:r>
            <a:r>
              <a:rPr lang="it-IT" dirty="0"/>
              <a:t>, registrato in molti ambiti del contesto socio-economico, </a:t>
            </a:r>
            <a:r>
              <a:rPr lang="it-IT" dirty="0" smtClean="0"/>
              <a:t>ha avuto </a:t>
            </a:r>
            <a:r>
              <a:rPr lang="it-IT" dirty="0"/>
              <a:t>ampie ripercussioni sui diversi aspetti del benessere nel nostro Paese. Tuttavia </a:t>
            </a:r>
            <a:r>
              <a:rPr lang="it-IT" b="1" i="1" dirty="0" smtClean="0">
                <a:solidFill>
                  <a:srgbClr val="0070C0"/>
                </a:solidFill>
              </a:rPr>
              <a:t>la sua </a:t>
            </a:r>
            <a:r>
              <a:rPr lang="it-IT" b="1" i="1" dirty="0">
                <a:solidFill>
                  <a:srgbClr val="0070C0"/>
                </a:solidFill>
              </a:rPr>
              <a:t>diffusione non ha interessato in maniera omogenea tutte le fasce della popolazione</a:t>
            </a:r>
            <a:r>
              <a:rPr lang="it-IT" i="1" dirty="0"/>
              <a:t> </a:t>
            </a:r>
            <a:r>
              <a:rPr lang="it-IT" dirty="0" smtClean="0"/>
              <a:t>e tutti </a:t>
            </a:r>
            <a:r>
              <a:rPr lang="it-IT" dirty="0"/>
              <a:t>i territori. Miglioramenti più o meno intensi si osservano per tutte le dimensioni </a:t>
            </a:r>
            <a:r>
              <a:rPr lang="it-IT" dirty="0" smtClean="0"/>
              <a:t>del benessere </a:t>
            </a:r>
            <a:r>
              <a:rPr lang="it-IT" dirty="0"/>
              <a:t>monitorate in questo rapporto: dall’istruzione all’occupazione, dalle </a:t>
            </a:r>
            <a:r>
              <a:rPr lang="it-IT" dirty="0" smtClean="0"/>
              <a:t>condizioni economiche </a:t>
            </a:r>
            <a:r>
              <a:rPr lang="it-IT" dirty="0"/>
              <a:t>alla sicurezza. 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Fanno </a:t>
            </a:r>
            <a:r>
              <a:rPr lang="it-IT" b="1" i="1" dirty="0">
                <a:solidFill>
                  <a:srgbClr val="0070C0"/>
                </a:solidFill>
              </a:rPr>
              <a:t>eccezione la qualità delle relazioni sociali</a:t>
            </a:r>
            <a:r>
              <a:rPr lang="it-IT" dirty="0"/>
              <a:t> che </a:t>
            </a:r>
            <a:r>
              <a:rPr lang="it-IT" dirty="0" smtClean="0"/>
              <a:t>continua a </a:t>
            </a:r>
            <a:r>
              <a:rPr lang="it-IT" dirty="0"/>
              <a:t>deteriorarsi, e </a:t>
            </a:r>
            <a:r>
              <a:rPr lang="it-IT" b="1" i="1" dirty="0">
                <a:solidFill>
                  <a:srgbClr val="0070C0"/>
                </a:solidFill>
              </a:rPr>
              <a:t>l’innovazione, la ricerca e la creatività</a:t>
            </a:r>
            <a:r>
              <a:rPr lang="it-IT" b="1" i="1" dirty="0"/>
              <a:t> </a:t>
            </a:r>
            <a:r>
              <a:rPr lang="it-IT" dirty="0"/>
              <a:t>che segnano una battuta </a:t>
            </a:r>
            <a:r>
              <a:rPr lang="it-IT" dirty="0" smtClean="0"/>
              <a:t>d’arresto dopo </a:t>
            </a:r>
            <a:r>
              <a:rPr lang="it-IT" dirty="0"/>
              <a:t>un periodo di </a:t>
            </a:r>
            <a:r>
              <a:rPr lang="it-IT" dirty="0" smtClean="0"/>
              <a:t>crescita». </a:t>
            </a:r>
          </a:p>
          <a:p>
            <a:pPr marL="0" indent="0" algn="r">
              <a:buNone/>
            </a:pPr>
            <a:r>
              <a:rPr lang="it-IT" sz="1700" i="1" dirty="0" smtClean="0"/>
              <a:t>(Rapporto BES 2017 – ISTAT)</a:t>
            </a:r>
            <a:endParaRPr lang="it-IT" sz="1700" i="1" dirty="0"/>
          </a:p>
        </p:txBody>
      </p:sp>
    </p:spTree>
    <p:extLst>
      <p:ext uri="{BB962C8B-B14F-4D97-AF65-F5344CB8AC3E}">
        <p14:creationId xmlns:p14="http://schemas.microsoft.com/office/powerpoint/2010/main" val="9010273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it-IT" dirty="0" smtClean="0"/>
              <a:t>Voto alle istituzioni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" y="1628800"/>
            <a:ext cx="9080450" cy="4406688"/>
          </a:xfrm>
        </p:spPr>
      </p:pic>
    </p:spTree>
    <p:extLst>
      <p:ext uri="{BB962C8B-B14F-4D97-AF65-F5344CB8AC3E}">
        <p14:creationId xmlns:p14="http://schemas.microsoft.com/office/powerpoint/2010/main" val="29338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Interesse per la politica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" y="1700808"/>
            <a:ext cx="9063185" cy="4281769"/>
          </a:xfrm>
        </p:spPr>
      </p:pic>
    </p:spTree>
    <p:extLst>
      <p:ext uri="{BB962C8B-B14F-4D97-AF65-F5344CB8AC3E}">
        <p14:creationId xmlns:p14="http://schemas.microsoft.com/office/powerpoint/2010/main" val="5016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it-IT" dirty="0" smtClean="0"/>
              <a:t>Vita di relazione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" y="1484784"/>
            <a:ext cx="9109436" cy="4943846"/>
          </a:xfrm>
        </p:spPr>
      </p:pic>
    </p:spTree>
    <p:extLst>
      <p:ext uri="{BB962C8B-B14F-4D97-AF65-F5344CB8AC3E}">
        <p14:creationId xmlns:p14="http://schemas.microsoft.com/office/powerpoint/2010/main" val="29859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2376264" cy="2376264"/>
          </a:xfrm>
        </p:spPr>
        <p:txBody>
          <a:bodyPr vert="horz">
            <a:normAutofit/>
          </a:bodyPr>
          <a:lstStyle/>
          <a:p>
            <a:r>
              <a:rPr lang="it-IT" dirty="0" smtClean="0"/>
              <a:t>Sociale            e  </a:t>
            </a:r>
            <a:br>
              <a:rPr lang="it-IT" dirty="0" smtClean="0"/>
            </a:br>
            <a:r>
              <a:rPr lang="it-IT" dirty="0" smtClean="0"/>
              <a:t>Politica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2471"/>
            <a:ext cx="4608512" cy="6445529"/>
          </a:xfrm>
        </p:spPr>
      </p:pic>
    </p:spTree>
    <p:extLst>
      <p:ext uri="{BB962C8B-B14F-4D97-AF65-F5344CB8AC3E}">
        <p14:creationId xmlns:p14="http://schemas.microsoft.com/office/powerpoint/2010/main" val="14302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it-IT" dirty="0" smtClean="0"/>
              <a:t>Relazioni familiari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00"/>
            <a:ext cx="9144000" cy="4478366"/>
          </a:xfrm>
        </p:spPr>
      </p:pic>
    </p:spTree>
    <p:extLst>
      <p:ext uri="{BB962C8B-B14F-4D97-AF65-F5344CB8AC3E}">
        <p14:creationId xmlns:p14="http://schemas.microsoft.com/office/powerpoint/2010/main" val="303964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r>
              <a:rPr lang="it-IT" dirty="0" smtClean="0"/>
              <a:t>Relazioni sociali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1416"/>
            <a:ext cx="8640960" cy="50679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500" dirty="0" smtClean="0"/>
              <a:t>Le </a:t>
            </a:r>
            <a:r>
              <a:rPr lang="it-IT" sz="2500" b="1" i="1" dirty="0">
                <a:solidFill>
                  <a:srgbClr val="0070C0"/>
                </a:solidFill>
              </a:rPr>
              <a:t>Relazioni sociali</a:t>
            </a:r>
            <a:r>
              <a:rPr lang="it-IT" sz="2500" dirty="0"/>
              <a:t> mostrano una tendenza al </a:t>
            </a:r>
            <a:r>
              <a:rPr lang="it-IT" sz="2500" b="1" i="1" dirty="0" smtClean="0">
                <a:solidFill>
                  <a:srgbClr val="0070C0"/>
                </a:solidFill>
              </a:rPr>
              <a:t>peggioramento</a:t>
            </a:r>
            <a:r>
              <a:rPr lang="it-IT" sz="2500" dirty="0" smtClean="0"/>
              <a:t>. </a:t>
            </a:r>
            <a:r>
              <a:rPr lang="it-IT" sz="2500" dirty="0"/>
              <a:t>La dinamica presenta variazioni ridotte, con </a:t>
            </a:r>
            <a:r>
              <a:rPr lang="it-IT" sz="2500" dirty="0" smtClean="0"/>
              <a:t>due evidenti </a:t>
            </a:r>
            <a:r>
              <a:rPr lang="it-IT" sz="2500" dirty="0"/>
              <a:t>momenti di peggioramento nel 2013 e nel 2016. </a:t>
            </a:r>
            <a:endParaRPr lang="it-IT" sz="2500" dirty="0" smtClean="0"/>
          </a:p>
          <a:p>
            <a:pPr marL="0" indent="0" algn="just">
              <a:buNone/>
            </a:pPr>
            <a:endParaRPr lang="it-IT" sz="2500" dirty="0" smtClean="0"/>
          </a:p>
          <a:p>
            <a:pPr marL="0" indent="0" algn="just">
              <a:buNone/>
            </a:pPr>
            <a:r>
              <a:rPr lang="it-IT" sz="2500" dirty="0" smtClean="0"/>
              <a:t>La </a:t>
            </a:r>
            <a:r>
              <a:rPr lang="it-IT" sz="2500" dirty="0"/>
              <a:t>più recente delle due, </a:t>
            </a:r>
            <a:r>
              <a:rPr lang="it-IT" sz="2500" dirty="0" smtClean="0"/>
              <a:t>quella tra </a:t>
            </a:r>
            <a:r>
              <a:rPr lang="it-IT" sz="2500" dirty="0"/>
              <a:t>il 2015 e il 2016, si deve principalmente alla </a:t>
            </a:r>
            <a:r>
              <a:rPr lang="it-IT" sz="2500" b="1" i="1" dirty="0">
                <a:solidFill>
                  <a:srgbClr val="0070C0"/>
                </a:solidFill>
              </a:rPr>
              <a:t>diminuzione</a:t>
            </a:r>
            <a:r>
              <a:rPr lang="it-IT" sz="2500" dirty="0"/>
              <a:t> di quanti si dichiarano </a:t>
            </a:r>
            <a:r>
              <a:rPr lang="it-IT" sz="2500" dirty="0" smtClean="0"/>
              <a:t>molto soddisfatti </a:t>
            </a:r>
            <a:r>
              <a:rPr lang="it-IT" sz="2500" dirty="0"/>
              <a:t>per le </a:t>
            </a:r>
            <a:r>
              <a:rPr lang="it-IT" sz="2500" u="sng" dirty="0"/>
              <a:t>relazioni familiari</a:t>
            </a:r>
            <a:r>
              <a:rPr lang="it-IT" sz="2500" dirty="0"/>
              <a:t> e per </a:t>
            </a:r>
            <a:r>
              <a:rPr lang="it-IT" sz="2500" u="sng" dirty="0"/>
              <a:t>quelle amicali</a:t>
            </a:r>
            <a:r>
              <a:rPr lang="it-IT" sz="2500" dirty="0"/>
              <a:t> e alla minore </a:t>
            </a:r>
            <a:r>
              <a:rPr lang="it-IT" sz="2500" u="sng" dirty="0"/>
              <a:t>partecipazione civica </a:t>
            </a:r>
            <a:r>
              <a:rPr lang="it-IT" sz="2500" u="sng" dirty="0" smtClean="0"/>
              <a:t>e politica</a:t>
            </a:r>
            <a:r>
              <a:rPr lang="it-IT" sz="2500" dirty="0"/>
              <a:t>. </a:t>
            </a:r>
            <a:endParaRPr lang="it-IT" sz="2500" dirty="0" smtClean="0"/>
          </a:p>
          <a:p>
            <a:pPr marL="0" indent="0" algn="just">
              <a:buNone/>
            </a:pPr>
            <a:endParaRPr lang="it-IT" sz="2500" dirty="0" smtClean="0"/>
          </a:p>
          <a:p>
            <a:pPr marL="0" indent="0" algn="just">
              <a:buNone/>
            </a:pPr>
            <a:r>
              <a:rPr lang="it-IT" sz="2500" dirty="0" smtClean="0"/>
              <a:t>In </a:t>
            </a:r>
            <a:r>
              <a:rPr lang="it-IT" sz="2500" dirty="0"/>
              <a:t>un panorama territoriale di peggioramento diffuso, le uniche regioni in </a:t>
            </a:r>
            <a:r>
              <a:rPr lang="it-IT" sz="2500" b="1" i="1" dirty="0" smtClean="0">
                <a:solidFill>
                  <a:srgbClr val="0070C0"/>
                </a:solidFill>
              </a:rPr>
              <a:t>controtendenza</a:t>
            </a:r>
            <a:r>
              <a:rPr lang="it-IT" sz="2500" dirty="0" smtClean="0"/>
              <a:t> sono </a:t>
            </a:r>
            <a:r>
              <a:rPr lang="it-IT" sz="2500" u="sng" dirty="0"/>
              <a:t>Veneto</a:t>
            </a:r>
            <a:r>
              <a:rPr lang="it-IT" sz="2500" dirty="0"/>
              <a:t>, </a:t>
            </a:r>
            <a:r>
              <a:rPr lang="it-IT" sz="2500" u="sng" dirty="0"/>
              <a:t>Molise</a:t>
            </a:r>
            <a:r>
              <a:rPr lang="it-IT" sz="2500" dirty="0"/>
              <a:t> e </a:t>
            </a:r>
            <a:r>
              <a:rPr lang="it-IT" sz="2500" u="sng" dirty="0" smtClean="0"/>
              <a:t>Basilicata</a:t>
            </a:r>
            <a:r>
              <a:rPr lang="it-IT" sz="2500" dirty="0" smtClean="0"/>
              <a:t>.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76288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064895" cy="6078607"/>
          </a:xfrm>
        </p:spPr>
      </p:pic>
    </p:spTree>
    <p:extLst>
      <p:ext uri="{BB962C8B-B14F-4D97-AF65-F5344CB8AC3E}">
        <p14:creationId xmlns:p14="http://schemas.microsoft.com/office/powerpoint/2010/main" val="29031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Spese dei comuni per attività culturali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329"/>
            <a:ext cx="9036496" cy="4638145"/>
          </a:xfrm>
        </p:spPr>
      </p:pic>
    </p:spTree>
    <p:extLst>
      <p:ext uri="{BB962C8B-B14F-4D97-AF65-F5344CB8AC3E}">
        <p14:creationId xmlns:p14="http://schemas.microsoft.com/office/powerpoint/2010/main" val="596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24744" cy="1143000"/>
          </a:xfrm>
        </p:spPr>
        <p:txBody>
          <a:bodyPr/>
          <a:lstStyle/>
          <a:p>
            <a:r>
              <a:rPr lang="it-IT" dirty="0" smtClean="0"/>
              <a:t>Paesaggio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196752"/>
            <a:ext cx="9054285" cy="5209227"/>
          </a:xfrm>
        </p:spPr>
      </p:pic>
    </p:spTree>
    <p:extLst>
      <p:ext uri="{BB962C8B-B14F-4D97-AF65-F5344CB8AC3E}">
        <p14:creationId xmlns:p14="http://schemas.microsoft.com/office/powerpoint/2010/main" val="13943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Occupati in attività culturali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" y="1700808"/>
            <a:ext cx="8992934" cy="4575260"/>
          </a:xfrm>
        </p:spPr>
      </p:pic>
    </p:spTree>
    <p:extLst>
      <p:ext uri="{BB962C8B-B14F-4D97-AF65-F5344CB8AC3E}">
        <p14:creationId xmlns:p14="http://schemas.microsoft.com/office/powerpoint/2010/main" val="5736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/>
          <a:lstStyle/>
          <a:p>
            <a:r>
              <a:rPr lang="it-IT" dirty="0" smtClean="0"/>
              <a:t>Sanità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778"/>
            <a:ext cx="9144000" cy="5695950"/>
          </a:xfrm>
        </p:spPr>
      </p:pic>
    </p:spTree>
    <p:extLst>
      <p:ext uri="{BB962C8B-B14F-4D97-AF65-F5344CB8AC3E}">
        <p14:creationId xmlns:p14="http://schemas.microsoft.com/office/powerpoint/2010/main" val="42145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024744" cy="1143000"/>
          </a:xfrm>
        </p:spPr>
        <p:txBody>
          <a:bodyPr/>
          <a:lstStyle/>
          <a:p>
            <a:r>
              <a:rPr lang="it-IT" dirty="0" smtClean="0"/>
              <a:t>Banda larga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84976" cy="5518845"/>
          </a:xfrm>
        </p:spPr>
      </p:pic>
    </p:spTree>
    <p:extLst>
      <p:ext uri="{BB962C8B-B14F-4D97-AF65-F5344CB8AC3E}">
        <p14:creationId xmlns:p14="http://schemas.microsoft.com/office/powerpoint/2010/main" val="28281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Diseguaglianze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Nel </a:t>
            </a:r>
            <a:r>
              <a:rPr lang="it-IT" dirty="0" smtClean="0"/>
              <a:t>2015 </a:t>
            </a:r>
            <a:r>
              <a:rPr lang="it-IT" b="1" i="1" dirty="0" smtClean="0">
                <a:solidFill>
                  <a:srgbClr val="0070C0"/>
                </a:solidFill>
              </a:rPr>
              <a:t>peggiora</a:t>
            </a:r>
            <a:r>
              <a:rPr lang="it-IT" dirty="0" smtClean="0"/>
              <a:t> </a:t>
            </a:r>
            <a:r>
              <a:rPr lang="it-IT" dirty="0"/>
              <a:t>l’indicatore su </a:t>
            </a:r>
            <a:r>
              <a:rPr lang="it-IT" b="1" i="1" dirty="0">
                <a:solidFill>
                  <a:srgbClr val="0070C0"/>
                </a:solidFill>
              </a:rPr>
              <a:t>Reddito e </a:t>
            </a:r>
            <a:r>
              <a:rPr lang="it-IT" b="1" i="1" dirty="0" smtClean="0">
                <a:solidFill>
                  <a:srgbClr val="0070C0"/>
                </a:solidFill>
              </a:rPr>
              <a:t>disuguaglianze </a:t>
            </a:r>
            <a:r>
              <a:rPr lang="it-IT" dirty="0" smtClean="0"/>
              <a:t>dopo </a:t>
            </a:r>
            <a:r>
              <a:rPr lang="it-IT" dirty="0"/>
              <a:t>il lieve progresso segnato l’anno precedente.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Nonostante </a:t>
            </a:r>
            <a:r>
              <a:rPr lang="it-IT" dirty="0"/>
              <a:t>la significativa </a:t>
            </a:r>
            <a:r>
              <a:rPr lang="it-IT" dirty="0" smtClean="0"/>
              <a:t>crescita del </a:t>
            </a:r>
            <a:r>
              <a:rPr lang="it-IT" dirty="0"/>
              <a:t>reddito disponibile delle famiglie e del loro potere d’acquisto, l’indicatore </a:t>
            </a:r>
            <a:r>
              <a:rPr lang="it-IT" dirty="0" smtClean="0"/>
              <a:t>composito peggiora </a:t>
            </a:r>
            <a:r>
              <a:rPr lang="it-IT" b="1" i="1" dirty="0">
                <a:solidFill>
                  <a:srgbClr val="0070C0"/>
                </a:solidFill>
              </a:rPr>
              <a:t>a causa dell’aumento delle </a:t>
            </a:r>
            <a:r>
              <a:rPr lang="it-IT" b="1" i="1" dirty="0" smtClean="0">
                <a:solidFill>
                  <a:srgbClr val="0070C0"/>
                </a:solidFill>
              </a:rPr>
              <a:t>diseguaglianze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La </a:t>
            </a:r>
            <a:r>
              <a:rPr lang="it-IT" b="1" i="1" dirty="0">
                <a:solidFill>
                  <a:srgbClr val="0070C0"/>
                </a:solidFill>
              </a:rPr>
              <a:t>crescita di reddito</a:t>
            </a:r>
            <a:r>
              <a:rPr lang="it-IT" dirty="0"/>
              <a:t> è stata </a:t>
            </a:r>
            <a:r>
              <a:rPr lang="it-IT" dirty="0" smtClean="0"/>
              <a:t>infatti </a:t>
            </a:r>
            <a:r>
              <a:rPr lang="it-IT" b="1" i="1" dirty="0" smtClean="0">
                <a:solidFill>
                  <a:srgbClr val="0070C0"/>
                </a:solidFill>
              </a:rPr>
              <a:t>più </a:t>
            </a:r>
            <a:r>
              <a:rPr lang="it-IT" b="1" i="1" dirty="0">
                <a:solidFill>
                  <a:srgbClr val="0070C0"/>
                </a:solidFill>
              </a:rPr>
              <a:t>intensa per il quinto più ricco della popolazione</a:t>
            </a:r>
            <a:r>
              <a:rPr lang="it-IT" dirty="0"/>
              <a:t>, trainata dal sensibile incremento </a:t>
            </a:r>
            <a:r>
              <a:rPr lang="it-IT" dirty="0" smtClean="0"/>
              <a:t>della fascia </a:t>
            </a:r>
            <a:r>
              <a:rPr lang="it-IT" dirty="0"/>
              <a:t>alta dei redditi da lavoro autonomo, che avevano registrato ampie flessioni negli </a:t>
            </a:r>
            <a:r>
              <a:rPr lang="it-IT" dirty="0" smtClean="0"/>
              <a:t>anni precedenti</a:t>
            </a:r>
            <a:r>
              <a:rPr lang="it-IT" dirty="0"/>
              <a:t>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Il </a:t>
            </a:r>
            <a:r>
              <a:rPr lang="it-IT" b="1" i="1" dirty="0">
                <a:solidFill>
                  <a:srgbClr val="0070C0"/>
                </a:solidFill>
              </a:rPr>
              <a:t>rapporto</a:t>
            </a:r>
            <a:r>
              <a:rPr lang="it-IT" dirty="0"/>
              <a:t> tra il reddito equivalente totale del 20% più ricco e quello del 20</a:t>
            </a:r>
            <a:r>
              <a:rPr lang="it-IT" dirty="0" smtClean="0"/>
              <a:t>% più </a:t>
            </a:r>
            <a:r>
              <a:rPr lang="it-IT" dirty="0"/>
              <a:t>povero </a:t>
            </a:r>
            <a:r>
              <a:rPr lang="it-IT" b="1" i="1" dirty="0">
                <a:solidFill>
                  <a:srgbClr val="0070C0"/>
                </a:solidFill>
              </a:rPr>
              <a:t>aumenta così da 5,8 a 6,3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38755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/>
          <a:lstStyle/>
          <a:p>
            <a:r>
              <a:rPr lang="it-IT" dirty="0" smtClean="0"/>
              <a:t>Campania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14991"/>
            <a:ext cx="7560840" cy="5734900"/>
          </a:xfrm>
        </p:spPr>
      </p:pic>
    </p:spTree>
    <p:extLst>
      <p:ext uri="{BB962C8B-B14F-4D97-AF65-F5344CB8AC3E}">
        <p14:creationId xmlns:p14="http://schemas.microsoft.com/office/powerpoint/2010/main" val="4098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-34183"/>
            <a:ext cx="7024744" cy="1143000"/>
          </a:xfrm>
        </p:spPr>
        <p:txBody>
          <a:bodyPr/>
          <a:lstStyle/>
          <a:p>
            <a:r>
              <a:rPr lang="it-IT" dirty="0" smtClean="0"/>
              <a:t>Marche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704856" cy="5850354"/>
          </a:xfrm>
        </p:spPr>
      </p:pic>
    </p:spTree>
    <p:extLst>
      <p:ext uri="{BB962C8B-B14F-4D97-AF65-F5344CB8AC3E}">
        <p14:creationId xmlns:p14="http://schemas.microsoft.com/office/powerpoint/2010/main" val="12186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1143000"/>
          </a:xfrm>
        </p:spPr>
        <p:txBody>
          <a:bodyPr/>
          <a:lstStyle/>
          <a:p>
            <a:r>
              <a:rPr lang="it-IT" dirty="0" smtClean="0"/>
              <a:t>Lombardia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11419"/>
            <a:ext cx="7776864" cy="5912594"/>
          </a:xfrm>
        </p:spPr>
      </p:pic>
    </p:spTree>
    <p:extLst>
      <p:ext uri="{BB962C8B-B14F-4D97-AF65-F5344CB8AC3E}">
        <p14:creationId xmlns:p14="http://schemas.microsoft.com/office/powerpoint/2010/main" val="14947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considerazioni…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Il risultato elettorale delle politiche 2018 può essere letto come manifestazione del «malessere» del </a:t>
            </a:r>
            <a:r>
              <a:rPr lang="it-IT" b="1" dirty="0" smtClean="0">
                <a:solidFill>
                  <a:srgbClr val="00B0F0"/>
                </a:solidFill>
              </a:rPr>
              <a:t>Mezzogiorno</a:t>
            </a:r>
            <a:r>
              <a:rPr lang="it-IT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I dati mostrano come il Sud ha, infatti, delle </a:t>
            </a:r>
            <a:r>
              <a:rPr lang="it-IT" b="1" i="1" dirty="0" smtClean="0">
                <a:solidFill>
                  <a:srgbClr val="00B0F0"/>
                </a:solidFill>
              </a:rPr>
              <a:t>performance</a:t>
            </a:r>
            <a:r>
              <a:rPr lang="it-IT" dirty="0" smtClean="0"/>
              <a:t> peggiore del resto del Paese.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Anche il </a:t>
            </a:r>
            <a:r>
              <a:rPr lang="it-IT" b="1" dirty="0" smtClean="0">
                <a:solidFill>
                  <a:srgbClr val="00B0F0"/>
                </a:solidFill>
              </a:rPr>
              <a:t>contesto familiare e relazionale</a:t>
            </a:r>
            <a:r>
              <a:rPr lang="it-IT" dirty="0" smtClean="0"/>
              <a:t>, che un tempo distingueva il Mezzogiorno, sembra essere intaccato dalla lunga crisi socio-economica.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L’interesse per la </a:t>
            </a:r>
            <a:r>
              <a:rPr lang="it-IT" b="1" dirty="0" smtClean="0">
                <a:solidFill>
                  <a:srgbClr val="00B0F0"/>
                </a:solidFill>
              </a:rPr>
              <a:t>politica</a:t>
            </a:r>
            <a:r>
              <a:rPr lang="it-IT" dirty="0" smtClean="0"/>
              <a:t> e l’apprezzamento per le </a:t>
            </a:r>
            <a:r>
              <a:rPr lang="it-IT" b="1" dirty="0" smtClean="0">
                <a:solidFill>
                  <a:srgbClr val="00B0F0"/>
                </a:solidFill>
              </a:rPr>
              <a:t>istituzioni</a:t>
            </a:r>
            <a:r>
              <a:rPr lang="it-IT" dirty="0" smtClean="0"/>
              <a:t> sono calati. Il calo ha riguardato tutte le fasce d’età.</a:t>
            </a:r>
            <a:endParaRPr lang="it-IT" dirty="0"/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952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 rot="8523017">
            <a:off x="6305484" y="852565"/>
            <a:ext cx="1800200" cy="5085681"/>
          </a:xfrm>
        </p:spPr>
        <p:txBody>
          <a:bodyPr vert="vert270">
            <a:normAutofit fontScale="90000"/>
          </a:bodyPr>
          <a:lstStyle/>
          <a:p>
            <a:r>
              <a:rPr lang="it-IT" sz="7200" dirty="0" smtClean="0"/>
              <a:t>Referendum</a:t>
            </a:r>
            <a:endParaRPr lang="it-IT" sz="7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5151912" cy="6089254"/>
          </a:xfrm>
        </p:spPr>
      </p:pic>
    </p:spTree>
    <p:extLst>
      <p:ext uri="{BB962C8B-B14F-4D97-AF65-F5344CB8AC3E}">
        <p14:creationId xmlns:p14="http://schemas.microsoft.com/office/powerpoint/2010/main" val="40037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Qualche domanda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Quale è la tua </a:t>
            </a:r>
            <a:r>
              <a:rPr lang="it-IT" b="1" dirty="0" smtClean="0">
                <a:solidFill>
                  <a:srgbClr val="0070C0"/>
                </a:solidFill>
              </a:rPr>
              <a:t>reazione</a:t>
            </a:r>
            <a:r>
              <a:rPr lang="it-IT" dirty="0" smtClean="0"/>
              <a:t> a questi risultati elettorali, alle scelte di voto dei cattolici e ai dati sul BES 2017?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Come </a:t>
            </a:r>
            <a:r>
              <a:rPr lang="it-IT" b="1" dirty="0" smtClean="0">
                <a:solidFill>
                  <a:srgbClr val="0070C0"/>
                </a:solidFill>
              </a:rPr>
              <a:t>singolo</a:t>
            </a:r>
            <a:r>
              <a:rPr lang="it-IT" dirty="0" smtClean="0"/>
              <a:t> pensi di poter dare qualche contributo? Quale?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Come </a:t>
            </a:r>
            <a:r>
              <a:rPr lang="it-IT" b="1" dirty="0" smtClean="0">
                <a:solidFill>
                  <a:srgbClr val="0070C0"/>
                </a:solidFill>
              </a:rPr>
              <a:t>associazione</a:t>
            </a:r>
            <a:r>
              <a:rPr lang="it-IT" dirty="0" smtClean="0"/>
              <a:t> (parrocchiale, diocesana e nazionale) pensi che l’A.C. potrebbe dare un suo contributo? Quale?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Puoi indicare i tre </a:t>
            </a:r>
            <a:r>
              <a:rPr lang="it-IT" b="1" dirty="0" smtClean="0">
                <a:solidFill>
                  <a:srgbClr val="0070C0"/>
                </a:solidFill>
              </a:rPr>
              <a:t>temi/campi</a:t>
            </a:r>
            <a:r>
              <a:rPr lang="it-IT" dirty="0" smtClean="0"/>
              <a:t> in cui pensi il </a:t>
            </a:r>
            <a:r>
              <a:rPr lang="it-IT" b="1" dirty="0" smtClean="0">
                <a:solidFill>
                  <a:srgbClr val="0070C0"/>
                </a:solidFill>
              </a:rPr>
              <a:t>laicato cattolico</a:t>
            </a:r>
            <a:r>
              <a:rPr lang="it-IT" dirty="0" smtClean="0"/>
              <a:t> dovrebbe impegnarsi di più?</a:t>
            </a:r>
          </a:p>
        </p:txBody>
      </p:sp>
    </p:spTree>
    <p:extLst>
      <p:ext uri="{BB962C8B-B14F-4D97-AF65-F5344CB8AC3E}">
        <p14:creationId xmlns:p14="http://schemas.microsoft.com/office/powerpoint/2010/main" val="33105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3022831">
            <a:off x="4889862" y="2048433"/>
            <a:ext cx="5414189" cy="2437092"/>
          </a:xfrm>
        </p:spPr>
        <p:txBody>
          <a:bodyPr>
            <a:noAutofit/>
          </a:bodyPr>
          <a:lstStyle/>
          <a:p>
            <a:r>
              <a:rPr lang="it-IT" sz="4800" dirty="0" smtClean="0"/>
              <a:t>Politiche 2013 Referendum  2016</a:t>
            </a:r>
            <a:endParaRPr lang="it-IT" sz="4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5184576" cy="6253634"/>
          </a:xfrm>
        </p:spPr>
      </p:pic>
    </p:spTree>
    <p:extLst>
      <p:ext uri="{BB962C8B-B14F-4D97-AF65-F5344CB8AC3E}">
        <p14:creationId xmlns:p14="http://schemas.microsoft.com/office/powerpoint/2010/main" val="42532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5220072" cy="624720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888515">
            <a:off x="4804684" y="2754738"/>
            <a:ext cx="5436731" cy="1506588"/>
          </a:xfrm>
        </p:spPr>
        <p:txBody>
          <a:bodyPr>
            <a:noAutofit/>
          </a:bodyPr>
          <a:lstStyle/>
          <a:p>
            <a:r>
              <a:rPr lang="it-IT" sz="4800" dirty="0" smtClean="0"/>
              <a:t>Europee 2014 </a:t>
            </a:r>
            <a:br>
              <a:rPr lang="it-IT" sz="4800" dirty="0" smtClean="0"/>
            </a:br>
            <a:r>
              <a:rPr lang="it-IT" sz="4800" dirty="0" smtClean="0"/>
              <a:t>Referendum 2016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3816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3020</TotalTime>
  <Words>2085</Words>
  <Application>Microsoft Office PowerPoint</Application>
  <PresentationFormat>Presentazione su schermo (4:3)</PresentationFormat>
  <Paragraphs>365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71" baseType="lpstr">
      <vt:lpstr>Chiaro</vt:lpstr>
      <vt:lpstr>Interpretare il voto</vt:lpstr>
      <vt:lpstr>«Interpretare»</vt:lpstr>
      <vt:lpstr>Analisi di contesto</vt:lpstr>
      <vt:lpstr>Studiare l’affluenza per:</vt:lpstr>
      <vt:lpstr>Allargare lo sguardo</vt:lpstr>
      <vt:lpstr>Presentazione standard di PowerPoint</vt:lpstr>
      <vt:lpstr>Referendum</vt:lpstr>
      <vt:lpstr>Politiche 2013 Referendum  2016</vt:lpstr>
      <vt:lpstr>Europee 2014  Referendum 2016</vt:lpstr>
      <vt:lpstr>Affluenza alle politiche</vt:lpstr>
      <vt:lpstr>Presentazione standard di PowerPoint</vt:lpstr>
      <vt:lpstr>Presentazione standard di PowerPoint</vt:lpstr>
      <vt:lpstr>In sintesi</vt:lpstr>
      <vt:lpstr>Risultati 2018</vt:lpstr>
      <vt:lpstr>Presentazione standard di PowerPoint</vt:lpstr>
      <vt:lpstr>M5S</vt:lpstr>
      <vt:lpstr>PD</vt:lpstr>
      <vt:lpstr>Lega</vt:lpstr>
      <vt:lpstr>FI</vt:lpstr>
      <vt:lpstr>Coalizioni</vt:lpstr>
      <vt:lpstr>Presentazione standard di PowerPoint</vt:lpstr>
      <vt:lpstr>Presentazione standard di PowerPoint</vt:lpstr>
      <vt:lpstr>Presentazione standard di PowerPoint</vt:lpstr>
      <vt:lpstr>Astenuti 2018 (27,07%)</vt:lpstr>
      <vt:lpstr>Giovani al primo voto (18 – 23 anni)</vt:lpstr>
      <vt:lpstr>In sintesi</vt:lpstr>
      <vt:lpstr>Territorio</vt:lpstr>
      <vt:lpstr>Votanti 2018</vt:lpstr>
      <vt:lpstr>Affluenza in diocesi</vt:lpstr>
      <vt:lpstr>Variazioni affluenza</vt:lpstr>
      <vt:lpstr>Comuni con affluenza più alta</vt:lpstr>
      <vt:lpstr>Comuni con maggiore aumento</vt:lpstr>
      <vt:lpstr>Coalizioni 2018</vt:lpstr>
      <vt:lpstr>Coalizioni</vt:lpstr>
      <vt:lpstr>Partiti 2018</vt:lpstr>
      <vt:lpstr>Partiti</vt:lpstr>
      <vt:lpstr>Confronto Italia - Diocesi</vt:lpstr>
      <vt:lpstr>Confronto Italia – Diocesi 2013</vt:lpstr>
      <vt:lpstr>Nelle tre zone nel 2018</vt:lpstr>
      <vt:lpstr>In sintesi</vt:lpstr>
      <vt:lpstr>Comunali</vt:lpstr>
      <vt:lpstr>Preferenze regionali</vt:lpstr>
      <vt:lpstr>E i cattolici?</vt:lpstr>
      <vt:lpstr>Profilo demografico</vt:lpstr>
      <vt:lpstr>Profilo socio-lavorativo</vt:lpstr>
      <vt:lpstr>Profilo politico</vt:lpstr>
      <vt:lpstr>Le tendenze…</vt:lpstr>
      <vt:lpstr>In sintesi</vt:lpstr>
      <vt:lpstr>In precedenza…</vt:lpstr>
      <vt:lpstr>Politiche 2018</vt:lpstr>
      <vt:lpstr>In futuro…</vt:lpstr>
      <vt:lpstr>In sintesi</vt:lpstr>
      <vt:lpstr>Benessere Equo Sostenibile (BES)</vt:lpstr>
      <vt:lpstr>Voto alle istituzioni</vt:lpstr>
      <vt:lpstr>Interesse per la politica</vt:lpstr>
      <vt:lpstr>Vita di relazione</vt:lpstr>
      <vt:lpstr>Sociale            e   Politica</vt:lpstr>
      <vt:lpstr>Relazioni familiari</vt:lpstr>
      <vt:lpstr>Relazioni sociali</vt:lpstr>
      <vt:lpstr>Spese dei comuni per attività culturali</vt:lpstr>
      <vt:lpstr>Paesaggio</vt:lpstr>
      <vt:lpstr>Occupati in attività culturali</vt:lpstr>
      <vt:lpstr>Sanità</vt:lpstr>
      <vt:lpstr>Banda larga</vt:lpstr>
      <vt:lpstr>Diseguaglianze</vt:lpstr>
      <vt:lpstr>Campania</vt:lpstr>
      <vt:lpstr>Marche</vt:lpstr>
      <vt:lpstr>Lombardia</vt:lpstr>
      <vt:lpstr>Alcune considerazioni…</vt:lpstr>
      <vt:lpstr>Qualche domanda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Interpretare il voto</dc:title>
  <dc:creator>Dobellini Raffaele</dc:creator>
  <cp:lastModifiedBy>Utente Windows</cp:lastModifiedBy>
  <cp:revision>165</cp:revision>
  <dcterms:created xsi:type="dcterms:W3CDTF">2018-03-27T09:46:45Z</dcterms:created>
  <dcterms:modified xsi:type="dcterms:W3CDTF">2018-06-28T13:41:32Z</dcterms:modified>
</cp:coreProperties>
</file>